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5"/>
  </p:notesMasterIdLst>
  <p:sldIdLst>
    <p:sldId id="256" r:id="rId2"/>
    <p:sldId id="292" r:id="rId3"/>
    <p:sldId id="258" r:id="rId4"/>
    <p:sldId id="257" r:id="rId5"/>
    <p:sldId id="260" r:id="rId6"/>
    <p:sldId id="264" r:id="rId7"/>
    <p:sldId id="265" r:id="rId8"/>
    <p:sldId id="268" r:id="rId9"/>
    <p:sldId id="269" r:id="rId10"/>
    <p:sldId id="270" r:id="rId11"/>
    <p:sldId id="275" r:id="rId12"/>
    <p:sldId id="289" r:id="rId13"/>
    <p:sldId id="261" r:id="rId14"/>
    <p:sldId id="274" r:id="rId15"/>
    <p:sldId id="262" r:id="rId16"/>
    <p:sldId id="263" r:id="rId17"/>
    <p:sldId id="259" r:id="rId18"/>
    <p:sldId id="271" r:id="rId19"/>
    <p:sldId id="273" r:id="rId20"/>
    <p:sldId id="276" r:id="rId21"/>
    <p:sldId id="277" r:id="rId22"/>
    <p:sldId id="278" r:id="rId23"/>
    <p:sldId id="279" r:id="rId24"/>
    <p:sldId id="288" r:id="rId25"/>
    <p:sldId id="281" r:id="rId26"/>
    <p:sldId id="286" r:id="rId27"/>
    <p:sldId id="283" r:id="rId28"/>
    <p:sldId id="284" r:id="rId29"/>
    <p:sldId id="287" r:id="rId30"/>
    <p:sldId id="280" r:id="rId31"/>
    <p:sldId id="290" r:id="rId32"/>
    <p:sldId id="291" r:id="rId33"/>
    <p:sldId id="293"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35" autoAdjust="0"/>
    <p:restoredTop sz="77209" autoAdjust="0"/>
  </p:normalViewPr>
  <p:slideViewPr>
    <p:cSldViewPr snapToGrid="0">
      <p:cViewPr varScale="1">
        <p:scale>
          <a:sx n="117" d="100"/>
          <a:sy n="117" d="100"/>
        </p:scale>
        <p:origin x="894" y="10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CAC05B-105B-406D-A898-C0DF5DDEA4DC}" type="datetimeFigureOut">
              <a:rPr lang="en-US" smtClean="0"/>
              <a:t>2022-10-09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972C9A-DD8E-45E1-A662-4910C021E3E4}" type="slidenum">
              <a:rPr lang="en-US" smtClean="0"/>
              <a:t>‹#›</a:t>
            </a:fld>
            <a:endParaRPr lang="en-US"/>
          </a:p>
        </p:txBody>
      </p:sp>
    </p:spTree>
    <p:extLst>
      <p:ext uri="{BB962C8B-B14F-4D97-AF65-F5344CB8AC3E}">
        <p14:creationId xmlns:p14="http://schemas.microsoft.com/office/powerpoint/2010/main" val="374729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Hello Everyone, My name is Anish Rana.  Today, you are watching Kubernetes video. Just for your information that, this power point document can be downloaded from my </a:t>
            </a:r>
            <a:r>
              <a:rPr lang="en-US" dirty="0" err="1"/>
              <a:t>Github</a:t>
            </a:r>
            <a:r>
              <a:rPr lang="en-US" dirty="0"/>
              <a:t> page.  Besides this, subtitle for different language, such as English, French, Russian and German, is available for this video.</a:t>
            </a:r>
          </a:p>
          <a:p>
            <a:endParaRPr lang="en-US" dirty="0"/>
          </a:p>
          <a:p>
            <a:r>
              <a:rPr lang="en-US" dirty="0"/>
              <a:t>KUBERNETES also known as </a:t>
            </a:r>
            <a:r>
              <a:rPr lang="en-US" dirty="0" err="1"/>
              <a:t>K8S</a:t>
            </a:r>
            <a:endParaRPr lang="en-US" dirty="0"/>
          </a:p>
          <a:p>
            <a:r>
              <a:rPr lang="en-US" dirty="0"/>
              <a:t>First letter is K and then followed by 8 numeric characters and then S at the end.</a:t>
            </a:r>
          </a:p>
          <a:p>
            <a:r>
              <a:rPr lang="en-US" dirty="0"/>
              <a:t>so it become </a:t>
            </a:r>
            <a:r>
              <a:rPr lang="en-US" dirty="0" err="1"/>
              <a:t>K8S</a:t>
            </a:r>
            <a:endParaRPr lang="en-US" dirty="0"/>
          </a:p>
        </p:txBody>
      </p:sp>
      <p:sp>
        <p:nvSpPr>
          <p:cNvPr id="4" name="Slide Number Placeholder 3"/>
          <p:cNvSpPr>
            <a:spLocks noGrp="1"/>
          </p:cNvSpPr>
          <p:nvPr>
            <p:ph type="sldNum" sz="quarter" idx="5"/>
          </p:nvPr>
        </p:nvSpPr>
        <p:spPr/>
        <p:txBody>
          <a:bodyPr/>
          <a:lstStyle/>
          <a:p>
            <a:fld id="{1E972C9A-DD8E-45E1-A662-4910C021E3E4}" type="slidenum">
              <a:rPr lang="en-US" smtClean="0"/>
              <a:t>1</a:t>
            </a:fld>
            <a:endParaRPr lang="en-US"/>
          </a:p>
        </p:txBody>
      </p:sp>
    </p:spTree>
    <p:extLst>
      <p:ext uri="{BB962C8B-B14F-4D97-AF65-F5344CB8AC3E}">
        <p14:creationId xmlns:p14="http://schemas.microsoft.com/office/powerpoint/2010/main" val="725121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972C9A-DD8E-45E1-A662-4910C021E3E4}" type="slidenum">
              <a:rPr lang="en-US" smtClean="0"/>
              <a:t>13</a:t>
            </a:fld>
            <a:endParaRPr lang="en-US"/>
          </a:p>
        </p:txBody>
      </p:sp>
    </p:spTree>
    <p:extLst>
      <p:ext uri="{BB962C8B-B14F-4D97-AF65-F5344CB8AC3E}">
        <p14:creationId xmlns:p14="http://schemas.microsoft.com/office/powerpoint/2010/main" val="4064506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a master node / control plane responsibility to schedule a pod, monitor it, re-start the pod if dies automatically or to add a new worker nodes.</a:t>
            </a:r>
          </a:p>
          <a:p>
            <a:endParaRPr lang="en-US" dirty="0"/>
          </a:p>
        </p:txBody>
      </p:sp>
      <p:sp>
        <p:nvSpPr>
          <p:cNvPr id="4" name="Slide Number Placeholder 3"/>
          <p:cNvSpPr>
            <a:spLocks noGrp="1"/>
          </p:cNvSpPr>
          <p:nvPr>
            <p:ph type="sldNum" sz="quarter" idx="5"/>
          </p:nvPr>
        </p:nvSpPr>
        <p:spPr/>
        <p:txBody>
          <a:bodyPr/>
          <a:lstStyle/>
          <a:p>
            <a:fld id="{1E972C9A-DD8E-45E1-A662-4910C021E3E4}" type="slidenum">
              <a:rPr lang="en-US" smtClean="0"/>
              <a:t>14</a:t>
            </a:fld>
            <a:endParaRPr lang="en-US"/>
          </a:p>
        </p:txBody>
      </p:sp>
    </p:spTree>
    <p:extLst>
      <p:ext uri="{BB962C8B-B14F-4D97-AF65-F5344CB8AC3E}">
        <p14:creationId xmlns:p14="http://schemas.microsoft.com/office/powerpoint/2010/main" val="1371274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worker node, </a:t>
            </a:r>
            <a:r>
              <a:rPr lang="en-US" dirty="0" err="1"/>
              <a:t>Kubelet</a:t>
            </a:r>
            <a:r>
              <a:rPr lang="en-US" dirty="0"/>
              <a:t> communicate with </a:t>
            </a:r>
            <a:r>
              <a:rPr lang="en-US" dirty="0" err="1"/>
              <a:t>PODs</a:t>
            </a:r>
            <a:r>
              <a:rPr lang="en-US" dirty="0"/>
              <a:t> and Docker Engine. </a:t>
            </a:r>
          </a:p>
          <a:p>
            <a:r>
              <a:rPr lang="en-US" dirty="0" err="1"/>
              <a:t>Kuberlet</a:t>
            </a:r>
            <a:r>
              <a:rPr lang="en-US" dirty="0"/>
              <a:t> receives the instruction from API server. </a:t>
            </a:r>
          </a:p>
        </p:txBody>
      </p:sp>
      <p:sp>
        <p:nvSpPr>
          <p:cNvPr id="4" name="Slide Number Placeholder 3"/>
          <p:cNvSpPr>
            <a:spLocks noGrp="1"/>
          </p:cNvSpPr>
          <p:nvPr>
            <p:ph type="sldNum" sz="quarter" idx="5"/>
          </p:nvPr>
        </p:nvSpPr>
        <p:spPr/>
        <p:txBody>
          <a:bodyPr/>
          <a:lstStyle/>
          <a:p>
            <a:fld id="{1E972C9A-DD8E-45E1-A662-4910C021E3E4}" type="slidenum">
              <a:rPr lang="en-US" smtClean="0"/>
              <a:t>15</a:t>
            </a:fld>
            <a:endParaRPr lang="en-US"/>
          </a:p>
        </p:txBody>
      </p:sp>
    </p:spTree>
    <p:extLst>
      <p:ext uri="{BB962C8B-B14F-4D97-AF65-F5344CB8AC3E}">
        <p14:creationId xmlns:p14="http://schemas.microsoft.com/office/powerpoint/2010/main" val="411098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slide, we have the complete picture. Where, </a:t>
            </a:r>
            <a:r>
              <a:rPr lang="en-US" dirty="0" err="1"/>
              <a:t>Kubelet</a:t>
            </a:r>
            <a:r>
              <a:rPr lang="en-US" dirty="0"/>
              <a:t> get the instruction from API server. </a:t>
            </a:r>
          </a:p>
          <a:p>
            <a:endParaRPr lang="en-US" dirty="0"/>
          </a:p>
          <a:p>
            <a:r>
              <a:rPr lang="en-US" dirty="0"/>
              <a:t>let me deep dive into the </a:t>
            </a:r>
            <a:r>
              <a:rPr lang="en-US" dirty="0" err="1"/>
              <a:t>Kubelet</a:t>
            </a:r>
            <a:r>
              <a:rPr lang="en-US" dirty="0"/>
              <a:t> functionality. </a:t>
            </a:r>
          </a:p>
          <a:p>
            <a:endParaRPr lang="en-US" dirty="0"/>
          </a:p>
          <a:p>
            <a:r>
              <a:rPr lang="en-US" dirty="0"/>
              <a:t>Let’s deep dive into the Kube-Proxy component.</a:t>
            </a:r>
          </a:p>
        </p:txBody>
      </p:sp>
      <p:sp>
        <p:nvSpPr>
          <p:cNvPr id="4" name="Slide Number Placeholder 3"/>
          <p:cNvSpPr>
            <a:spLocks noGrp="1"/>
          </p:cNvSpPr>
          <p:nvPr>
            <p:ph type="sldNum" sz="quarter" idx="5"/>
          </p:nvPr>
        </p:nvSpPr>
        <p:spPr/>
        <p:txBody>
          <a:bodyPr/>
          <a:lstStyle/>
          <a:p>
            <a:fld id="{1E972C9A-DD8E-45E1-A662-4910C021E3E4}" type="slidenum">
              <a:rPr lang="en-US" smtClean="0"/>
              <a:t>16</a:t>
            </a:fld>
            <a:endParaRPr lang="en-US"/>
          </a:p>
        </p:txBody>
      </p:sp>
    </p:spTree>
    <p:extLst>
      <p:ext uri="{BB962C8B-B14F-4D97-AF65-F5344CB8AC3E}">
        <p14:creationId xmlns:p14="http://schemas.microsoft.com/office/powerpoint/2010/main" val="1877573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server is the gateway to the Kubernetes cluster. It is the central touch point that is accessed by all users, automation, and components in the Kubernetes cluster. </a:t>
            </a:r>
          </a:p>
          <a:p>
            <a:endParaRPr lang="en-US" dirty="0"/>
          </a:p>
          <a:p>
            <a:r>
              <a:rPr lang="en-US" dirty="0"/>
              <a:t>The API server implements a RESTful API over HTTP, performs all API operations, and is responsible for storing API objects into a persistent storage backend.</a:t>
            </a:r>
          </a:p>
          <a:p>
            <a:endParaRPr lang="en-US" dirty="0"/>
          </a:p>
          <a:p>
            <a:r>
              <a:rPr lang="en-US" dirty="0"/>
              <a:t>the Kubernetes API server is relatively simple to manage. </a:t>
            </a:r>
          </a:p>
          <a:p>
            <a:endParaRPr lang="en-US" dirty="0"/>
          </a:p>
          <a:p>
            <a:r>
              <a:rPr lang="en-US" dirty="0"/>
              <a:t>Because all the API server’s persistent state is stored in a database that is external to the API server, the server itself is stateless and can be replicated to handle request load and for fault tolerance.</a:t>
            </a:r>
          </a:p>
          <a:p>
            <a:endParaRPr lang="en-US" dirty="0"/>
          </a:p>
          <a:p>
            <a:r>
              <a:rPr lang="en-US" dirty="0"/>
              <a:t>Operating the Kubernetes API server involves three core functions:</a:t>
            </a:r>
          </a:p>
          <a:p>
            <a:r>
              <a:rPr lang="en-US" dirty="0"/>
              <a:t>API management</a:t>
            </a:r>
          </a:p>
          <a:p>
            <a:r>
              <a:rPr lang="en-US" dirty="0"/>
              <a:t>The process by which APIs are exposed and managed by the server</a:t>
            </a:r>
          </a:p>
          <a:p>
            <a:r>
              <a:rPr lang="en-US" dirty="0"/>
              <a:t>Although the primary use for the API is servicing individual client requests, before API requests can be processed, the client must know how to make an API request.</a:t>
            </a:r>
          </a:p>
          <a:p>
            <a:r>
              <a:rPr lang="en-US" dirty="0"/>
              <a:t>Ultimately, the API server is an HTTP server—thus, every API request is an HTTP request. But the characteristics of those HTTP requests must be described so that the client and server know how to communicate.</a:t>
            </a:r>
          </a:p>
          <a:p>
            <a:endParaRPr lang="en-US" dirty="0"/>
          </a:p>
        </p:txBody>
      </p:sp>
      <p:sp>
        <p:nvSpPr>
          <p:cNvPr id="4" name="Slide Number Placeholder 3"/>
          <p:cNvSpPr>
            <a:spLocks noGrp="1"/>
          </p:cNvSpPr>
          <p:nvPr>
            <p:ph type="sldNum" sz="quarter" idx="5"/>
          </p:nvPr>
        </p:nvSpPr>
        <p:spPr/>
        <p:txBody>
          <a:bodyPr/>
          <a:lstStyle/>
          <a:p>
            <a:fld id="{1E972C9A-DD8E-45E1-A662-4910C021E3E4}" type="slidenum">
              <a:rPr lang="en-US" smtClean="0"/>
              <a:t>17</a:t>
            </a:fld>
            <a:endParaRPr lang="en-US"/>
          </a:p>
        </p:txBody>
      </p:sp>
    </p:spTree>
    <p:extLst>
      <p:ext uri="{BB962C8B-B14F-4D97-AF65-F5344CB8AC3E}">
        <p14:creationId xmlns:p14="http://schemas.microsoft.com/office/powerpoint/2010/main" val="3094706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Because all the API server’s persistent state is stored in a database that is external to the API server, the server itself is stateless and can be replicated to handle request load and for fault tolerance.</a:t>
            </a:r>
          </a:p>
          <a:p>
            <a:r>
              <a:rPr lang="en-US" dirty="0"/>
              <a:t>To elaborate more, about Stateless: Stateless Protocol does not require server to retain the server information or session details.</a:t>
            </a:r>
          </a:p>
          <a:p>
            <a:endParaRPr lang="en-US" dirty="0"/>
          </a:p>
          <a:p>
            <a:pPr marL="0" marR="0">
              <a:spcBef>
                <a:spcPts val="0"/>
              </a:spcBef>
              <a:spcAft>
                <a:spcPts val="0"/>
              </a:spcAft>
            </a:pPr>
            <a:r>
              <a:rPr lang="en-US" sz="1500" dirty="0">
                <a:effectLst/>
                <a:latin typeface="Calibri" panose="020F0502020204030204" pitchFamily="34" charset="0"/>
              </a:rPr>
              <a:t>Operating the Kubernetes API server involves three core functions:</a:t>
            </a:r>
          </a:p>
          <a:p>
            <a:pPr lvl="1"/>
            <a:r>
              <a:rPr lang="en-US" sz="1200" dirty="0">
                <a:latin typeface="Calibri" panose="020F0502020204030204" pitchFamily="34" charset="0"/>
              </a:rPr>
              <a:t>1. How API manage?</a:t>
            </a:r>
          </a:p>
          <a:p>
            <a:pPr lvl="1"/>
            <a:r>
              <a:rPr lang="en-US" sz="1200" dirty="0">
                <a:latin typeface="Calibri" panose="020F0502020204030204" pitchFamily="34" charset="0"/>
              </a:rPr>
              <a:t>2. How Request will process?</a:t>
            </a:r>
          </a:p>
          <a:p>
            <a:pPr lvl="1"/>
            <a:r>
              <a:rPr lang="en-US" sz="1200" dirty="0">
                <a:latin typeface="Calibri" panose="020F0502020204030204" pitchFamily="34" charset="0"/>
              </a:rPr>
              <a:t>3. How Internal communication will work?</a:t>
            </a:r>
          </a:p>
          <a:p>
            <a:endParaRPr lang="en-US" dirty="0"/>
          </a:p>
        </p:txBody>
      </p:sp>
      <p:sp>
        <p:nvSpPr>
          <p:cNvPr id="4" name="Slide Number Placeholder 3"/>
          <p:cNvSpPr>
            <a:spLocks noGrp="1"/>
          </p:cNvSpPr>
          <p:nvPr>
            <p:ph type="sldNum" sz="quarter" idx="5"/>
          </p:nvPr>
        </p:nvSpPr>
        <p:spPr/>
        <p:txBody>
          <a:bodyPr/>
          <a:lstStyle/>
          <a:p>
            <a:fld id="{1E972C9A-DD8E-45E1-A662-4910C021E3E4}" type="slidenum">
              <a:rPr lang="en-US" smtClean="0"/>
              <a:t>18</a:t>
            </a:fld>
            <a:endParaRPr lang="en-US"/>
          </a:p>
        </p:txBody>
      </p:sp>
    </p:spTree>
    <p:extLst>
      <p:ext uri="{BB962C8B-B14F-4D97-AF65-F5344CB8AC3E}">
        <p14:creationId xmlns:p14="http://schemas.microsoft.com/office/powerpoint/2010/main" val="763346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NodeAffinity</a:t>
            </a:r>
            <a:r>
              <a:rPr lang="en-US" dirty="0"/>
              <a:t> and </a:t>
            </a:r>
            <a:r>
              <a:rPr lang="en-US" dirty="0" err="1"/>
              <a:t>AnitAffinity</a:t>
            </a:r>
            <a:r>
              <a:rPr lang="en-US" dirty="0"/>
              <a:t> </a:t>
            </a:r>
          </a:p>
          <a:p>
            <a:endParaRPr lang="en-US" dirty="0"/>
          </a:p>
          <a:p>
            <a:r>
              <a:rPr lang="en-US" dirty="0" err="1"/>
              <a:t>NodeAffinity</a:t>
            </a:r>
            <a:r>
              <a:rPr lang="en-US" dirty="0"/>
              <a:t> </a:t>
            </a:r>
          </a:p>
          <a:p>
            <a:r>
              <a:rPr lang="en-US" dirty="0"/>
              <a:t>Hard= Required during scheduling and Ignored during execution.  if this condition not matched then no POD schedule.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Soft = Preferred during scheduling and Ignored during execution. If this condition not match, then also schedule the POD.</a:t>
            </a:r>
          </a:p>
          <a:p>
            <a:endParaRPr lang="en-US" dirty="0"/>
          </a:p>
          <a:p>
            <a:r>
              <a:rPr lang="en-US" dirty="0" err="1"/>
              <a:t>AntiNodeAffinity</a:t>
            </a:r>
            <a:r>
              <a:rPr lang="en-US" dirty="0"/>
              <a:t> </a:t>
            </a:r>
          </a:p>
          <a:p>
            <a:r>
              <a:rPr lang="en-US" dirty="0"/>
              <a:t>opposite the above.</a:t>
            </a:r>
          </a:p>
          <a:p>
            <a:endParaRPr lang="en-US" dirty="0"/>
          </a:p>
          <a:p>
            <a:endParaRPr lang="en-US" dirty="0"/>
          </a:p>
          <a:p>
            <a:r>
              <a:rPr lang="en-US" dirty="0"/>
              <a:t>1. To scale up / down the containers.</a:t>
            </a:r>
          </a:p>
          <a:p>
            <a:r>
              <a:rPr lang="en-US" dirty="0"/>
              <a:t>2. Container place , on which nodes?</a:t>
            </a:r>
          </a:p>
          <a:p>
            <a:r>
              <a:rPr lang="en-US" dirty="0"/>
              <a:t>3. </a:t>
            </a:r>
          </a:p>
          <a:p>
            <a:endParaRPr lang="en-US" dirty="0"/>
          </a:p>
        </p:txBody>
      </p:sp>
      <p:sp>
        <p:nvSpPr>
          <p:cNvPr id="4" name="Slide Number Placeholder 3"/>
          <p:cNvSpPr>
            <a:spLocks noGrp="1"/>
          </p:cNvSpPr>
          <p:nvPr>
            <p:ph type="sldNum" sz="quarter" idx="5"/>
          </p:nvPr>
        </p:nvSpPr>
        <p:spPr/>
        <p:txBody>
          <a:bodyPr/>
          <a:lstStyle/>
          <a:p>
            <a:fld id="{1E972C9A-DD8E-45E1-A662-4910C021E3E4}" type="slidenum">
              <a:rPr lang="en-US" smtClean="0"/>
              <a:t>20</a:t>
            </a:fld>
            <a:endParaRPr lang="en-US"/>
          </a:p>
        </p:txBody>
      </p:sp>
    </p:spTree>
    <p:extLst>
      <p:ext uri="{BB962C8B-B14F-4D97-AF65-F5344CB8AC3E}">
        <p14:creationId xmlns:p14="http://schemas.microsoft.com/office/powerpoint/2010/main" val="1745896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Let’s suppose, Schedular get the requirement from the API server to create a POD with 10 GB RAM and 5 CPU.</a:t>
            </a:r>
          </a:p>
          <a:p>
            <a:pPr marL="0" indent="0">
              <a:buNone/>
            </a:pPr>
            <a:r>
              <a:rPr lang="en-US" dirty="0"/>
              <a:t>	Now, Schedular checks, all the worker nodes.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4 VMs.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rule Schedular execute is “Filtering the nodes”.</a:t>
            </a:r>
          </a:p>
          <a:p>
            <a:pPr marL="0" indent="0">
              <a:buNone/>
            </a:pPr>
            <a:r>
              <a:rPr lang="en-US" dirty="0"/>
              <a:t>	In this case, VM 1 has 8 GB ram, but our requirement is 10 GB ram. This is the reason, Schedular remove the VM 1 from the it’s list and keep VM 2, 3  and 4.</a:t>
            </a:r>
          </a:p>
          <a:p>
            <a:pPr marL="0" indent="0">
              <a:buNone/>
            </a:pPr>
            <a:endParaRPr lang="en-US" dirty="0"/>
          </a:p>
          <a:p>
            <a:pPr marL="0" indent="0">
              <a:buNone/>
            </a:pPr>
            <a:r>
              <a:rPr lang="en-US" dirty="0"/>
              <a:t>2 rule is “Ranking of nodes”, we can say priority. In which worker node, I should spawn the POD.</a:t>
            </a:r>
          </a:p>
          <a:p>
            <a:endParaRPr lang="en-US" dirty="0"/>
          </a:p>
          <a:p>
            <a:r>
              <a:rPr lang="en-US" dirty="0"/>
              <a:t>One important priority function is the spreading function. This function is responsible for prioritizing nodes where Pods that are members of the same Kubernetes Service are not present. It is used to ensure reliability, since it reduces the chances that a machine failure will disable all the containers in a particular Service. So, it drop VM 2 also. </a:t>
            </a:r>
          </a:p>
          <a:p>
            <a:endParaRPr lang="en-US" dirty="0"/>
          </a:p>
          <a:p>
            <a:r>
              <a:rPr lang="en-US" dirty="0"/>
              <a:t>Now, we have only 2 VMs left. One VM will be selected by random mechanism.</a:t>
            </a:r>
          </a:p>
          <a:p>
            <a:endParaRPr lang="en-US" dirty="0"/>
          </a:p>
          <a:p>
            <a:r>
              <a:rPr lang="en-US" dirty="0"/>
              <a:t>Let’s go back to our Control Plane.</a:t>
            </a:r>
          </a:p>
        </p:txBody>
      </p:sp>
      <p:sp>
        <p:nvSpPr>
          <p:cNvPr id="4" name="Slide Number Placeholder 3"/>
          <p:cNvSpPr>
            <a:spLocks noGrp="1"/>
          </p:cNvSpPr>
          <p:nvPr>
            <p:ph type="sldNum" sz="quarter" idx="5"/>
          </p:nvPr>
        </p:nvSpPr>
        <p:spPr/>
        <p:txBody>
          <a:bodyPr/>
          <a:lstStyle/>
          <a:p>
            <a:fld id="{1E972C9A-DD8E-45E1-A662-4910C021E3E4}" type="slidenum">
              <a:rPr lang="en-US" smtClean="0"/>
              <a:t>21</a:t>
            </a:fld>
            <a:endParaRPr lang="en-US"/>
          </a:p>
        </p:txBody>
      </p:sp>
    </p:spTree>
    <p:extLst>
      <p:ext uri="{BB962C8B-B14F-4D97-AF65-F5344CB8AC3E}">
        <p14:creationId xmlns:p14="http://schemas.microsoft.com/office/powerpoint/2010/main" val="674576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controllers are control loop, nonterminating, which regulates the states of a system. This work is done by a dedicated binary (component) in the Kubernetes called Controller manager. Thus, it manage various controllers in Kubernetes.</a:t>
            </a:r>
          </a:p>
          <a:p>
            <a:endParaRPr lang="en-US" dirty="0"/>
          </a:p>
          <a:p>
            <a:r>
              <a:rPr lang="en-US" dirty="0"/>
              <a:t>In simple words, in Kubernetes, controllers are control loops that watch the state of your cluster, then make changes where needed. Each controller tries to make current cluster state closer to the desired state.</a:t>
            </a:r>
          </a:p>
          <a:p>
            <a:r>
              <a:rPr lang="en-US" dirty="0"/>
              <a:t>The controller tells the API server to create or remove Pods. Let’s suppose that, we configured our 4 containers for one application, here 4 containers means 4 Pods and 2 PODS  downed due to some problem. Controller control loops checks through API, of course, and observe 2 Pods are running only. Then it will instruct to API to create two additional Pods. </a:t>
            </a:r>
          </a:p>
          <a:p>
            <a:endParaRPr lang="en-US" dirty="0"/>
          </a:p>
          <a:p>
            <a:r>
              <a:rPr lang="en-US" dirty="0"/>
              <a:t>We will learn node controller, replica controller, job controller, deployment controller on some other topics. </a:t>
            </a:r>
          </a:p>
          <a:p>
            <a:endParaRPr lang="en-US" dirty="0"/>
          </a:p>
          <a:p>
            <a:r>
              <a:rPr lang="en-US" dirty="0"/>
              <a:t>For now, you can understand that Kube-Controller prime responsibility is to identify the current state and make it to desired state.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go back to our Control Plane.</a:t>
            </a:r>
          </a:p>
          <a:p>
            <a:endParaRPr lang="en-US" dirty="0"/>
          </a:p>
        </p:txBody>
      </p:sp>
      <p:sp>
        <p:nvSpPr>
          <p:cNvPr id="4" name="Slide Number Placeholder 3"/>
          <p:cNvSpPr>
            <a:spLocks noGrp="1"/>
          </p:cNvSpPr>
          <p:nvPr>
            <p:ph type="sldNum" sz="quarter" idx="5"/>
          </p:nvPr>
        </p:nvSpPr>
        <p:spPr/>
        <p:txBody>
          <a:bodyPr/>
          <a:lstStyle/>
          <a:p>
            <a:fld id="{1E972C9A-DD8E-45E1-A662-4910C021E3E4}" type="slidenum">
              <a:rPr lang="en-US" smtClean="0"/>
              <a:t>22</a:t>
            </a:fld>
            <a:endParaRPr lang="en-US"/>
          </a:p>
        </p:txBody>
      </p:sp>
    </p:spTree>
    <p:extLst>
      <p:ext uri="{BB962C8B-B14F-4D97-AF65-F5344CB8AC3E}">
        <p14:creationId xmlns:p14="http://schemas.microsoft.com/office/powerpoint/2010/main" val="3642960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etcd</a:t>
            </a:r>
            <a:r>
              <a:rPr lang="en-US" sz="1200" dirty="0"/>
              <a:t> is a strongly consistent, distributed key-value store database server.</a:t>
            </a:r>
          </a:p>
          <a:p>
            <a:r>
              <a:rPr lang="en-US" sz="1200" dirty="0"/>
              <a:t>Etcd is based on Raft algorithm. </a:t>
            </a:r>
          </a:p>
          <a:p>
            <a:r>
              <a:rPr lang="en-US" sz="1200" dirty="0"/>
              <a:t>Raft works by electing a leader among a set of nodes and forcing all write requests to go to the leader.</a:t>
            </a:r>
          </a:p>
          <a:p>
            <a:r>
              <a:rPr lang="en-US" sz="1200" dirty="0"/>
              <a:t>Changes are then replicated from the leader to all other nodes; if the leader ever goes offline, a new election will be held, and a new leader will be chosen.</a:t>
            </a:r>
          </a:p>
          <a:p>
            <a:r>
              <a:rPr lang="en-US" sz="1200" dirty="0"/>
              <a:t>An </a:t>
            </a:r>
            <a:r>
              <a:rPr lang="en-US" sz="1200" dirty="0" err="1"/>
              <a:t>etcd</a:t>
            </a:r>
            <a:r>
              <a:rPr lang="en-US" sz="1200" dirty="0"/>
              <a:t> cluster always has a single leader node at any given time (elected using the Raft protocol).</a:t>
            </a:r>
          </a:p>
          <a:p>
            <a:pPr marL="0" indent="0">
              <a:buNone/>
            </a:pPr>
            <a:r>
              <a:rPr lang="en-US" sz="1200" dirty="0">
                <a:latin typeface="Courier New" panose="02070309020205020404" pitchFamily="49" charset="0"/>
                <a:cs typeface="Courier New" panose="02070309020205020404" pitchFamily="49" charset="0"/>
              </a:rPr>
              <a:t>Total Number of Nodes	Failed Node Tolerance</a:t>
            </a:r>
          </a:p>
          <a:p>
            <a:pPr marL="0" indent="0">
              <a:buNone/>
            </a:pPr>
            <a:r>
              <a:rPr lang="en-US" sz="1200" dirty="0">
                <a:latin typeface="Courier New" panose="02070309020205020404" pitchFamily="49" charset="0"/>
                <a:cs typeface="Courier New" panose="02070309020205020404" pitchFamily="49" charset="0"/>
              </a:rPr>
              <a:t>1	                    0</a:t>
            </a:r>
          </a:p>
          <a:p>
            <a:pPr marL="0" indent="0">
              <a:buNone/>
            </a:pPr>
            <a:r>
              <a:rPr lang="en-US" sz="1200" dirty="0">
                <a:latin typeface="Courier New" panose="02070309020205020404" pitchFamily="49" charset="0"/>
                <a:cs typeface="Courier New" panose="02070309020205020404" pitchFamily="49" charset="0"/>
              </a:rPr>
              <a:t>2	                    0</a:t>
            </a:r>
          </a:p>
          <a:p>
            <a:pPr marL="0" indent="0">
              <a:buNone/>
            </a:pPr>
            <a:r>
              <a:rPr lang="en-US" sz="1200" dirty="0">
                <a:latin typeface="Courier New" panose="02070309020205020404" pitchFamily="49" charset="0"/>
                <a:cs typeface="Courier New" panose="02070309020205020404" pitchFamily="49" charset="0"/>
              </a:rPr>
              <a:t>3	                    1</a:t>
            </a:r>
          </a:p>
          <a:p>
            <a:pPr marL="0" indent="0">
              <a:buNone/>
            </a:pPr>
            <a:r>
              <a:rPr lang="en-US" sz="1200" dirty="0">
                <a:latin typeface="Courier New" panose="02070309020205020404" pitchFamily="49" charset="0"/>
                <a:cs typeface="Courier New" panose="02070309020205020404" pitchFamily="49" charset="0"/>
              </a:rPr>
              <a:t>4	                    1</a:t>
            </a:r>
          </a:p>
          <a:p>
            <a:pPr marL="0" indent="0">
              <a:buNone/>
            </a:pPr>
            <a:r>
              <a:rPr lang="en-US" sz="1200" dirty="0">
                <a:latin typeface="Courier New" panose="02070309020205020404" pitchFamily="49" charset="0"/>
                <a:cs typeface="Courier New" panose="02070309020205020404" pitchFamily="49" charset="0"/>
              </a:rPr>
              <a:t>5	                    2</a:t>
            </a:r>
          </a:p>
          <a:p>
            <a:pPr marL="0" indent="0">
              <a:buNone/>
            </a:pPr>
            <a:r>
              <a:rPr lang="en-US" sz="1200" dirty="0">
                <a:latin typeface="Courier New" panose="02070309020205020404" pitchFamily="49" charset="0"/>
                <a:cs typeface="Courier New" panose="02070309020205020404" pitchFamily="49" charset="0"/>
              </a:rPr>
              <a:t>6	                    2</a:t>
            </a:r>
          </a:p>
          <a:p>
            <a:r>
              <a:rPr lang="en-US" sz="1200" dirty="0"/>
              <a:t>Therefore, a good rule of thumb is that it only makes sense to use an odd number of </a:t>
            </a:r>
            <a:r>
              <a:rPr lang="en-US" sz="1200" dirty="0" err="1"/>
              <a:t>etcd</a:t>
            </a:r>
            <a:r>
              <a:rPr lang="en-US" sz="1200" dirty="0"/>
              <a:t> nodes in a cluster.</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go back to our Control Plane.</a:t>
            </a:r>
          </a:p>
          <a:p>
            <a:endParaRPr lang="en-US" sz="1200" dirty="0"/>
          </a:p>
          <a:p>
            <a:endParaRPr lang="en-US" dirty="0"/>
          </a:p>
        </p:txBody>
      </p:sp>
      <p:sp>
        <p:nvSpPr>
          <p:cNvPr id="4" name="Slide Number Placeholder 3"/>
          <p:cNvSpPr>
            <a:spLocks noGrp="1"/>
          </p:cNvSpPr>
          <p:nvPr>
            <p:ph type="sldNum" sz="quarter" idx="5"/>
          </p:nvPr>
        </p:nvSpPr>
        <p:spPr/>
        <p:txBody>
          <a:bodyPr/>
          <a:lstStyle/>
          <a:p>
            <a:fld id="{1E972C9A-DD8E-45E1-A662-4910C021E3E4}" type="slidenum">
              <a:rPr lang="en-US" smtClean="0"/>
              <a:t>23</a:t>
            </a:fld>
            <a:endParaRPr lang="en-US"/>
          </a:p>
        </p:txBody>
      </p:sp>
    </p:spTree>
    <p:extLst>
      <p:ext uri="{BB962C8B-B14F-4D97-AF65-F5344CB8AC3E}">
        <p14:creationId xmlns:p14="http://schemas.microsoft.com/office/powerpoint/2010/main" val="47698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1. It is also known as </a:t>
            </a:r>
            <a:r>
              <a:rPr lang="en-US" sz="1200" dirty="0" err="1"/>
              <a:t>K8s</a:t>
            </a:r>
            <a:r>
              <a:rPr lang="en-US" sz="1200" dirty="0"/>
              <a:t>. </a:t>
            </a:r>
          </a:p>
          <a:p>
            <a:r>
              <a:rPr lang="en-US" sz="1200" dirty="0"/>
              <a:t>2. It is an open-source system for </a:t>
            </a:r>
          </a:p>
          <a:p>
            <a:r>
              <a:rPr lang="en-US" sz="1200" dirty="0"/>
              <a:t>3. Automatically deployment, scaling, and management of containerized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4. We can say that </a:t>
            </a:r>
            <a:r>
              <a:rPr lang="en-US" sz="1200" dirty="0" err="1"/>
              <a:t>K8S</a:t>
            </a:r>
            <a:r>
              <a:rPr lang="en-US" sz="1200" dirty="0"/>
              <a:t> is a container-orchestration system for automatically deployment, scaling, and management of containerized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simple words, Kubernetes is to manage the containers. Whether we use Docker as a runtime or </a:t>
            </a:r>
            <a:r>
              <a:rPr lang="en-US" sz="1200" dirty="0" err="1"/>
              <a:t>Podman</a:t>
            </a:r>
            <a:r>
              <a:rPr lang="en-US" sz="1200" dirty="0"/>
              <a:t>. 4</a:t>
            </a:r>
          </a:p>
          <a:p>
            <a:endParaRPr lang="en-US" sz="1200" dirty="0"/>
          </a:p>
          <a:p>
            <a:endParaRPr lang="en-US" dirty="0"/>
          </a:p>
        </p:txBody>
      </p:sp>
      <p:sp>
        <p:nvSpPr>
          <p:cNvPr id="4" name="Slide Number Placeholder 3"/>
          <p:cNvSpPr>
            <a:spLocks noGrp="1"/>
          </p:cNvSpPr>
          <p:nvPr>
            <p:ph type="sldNum" sz="quarter" idx="5"/>
          </p:nvPr>
        </p:nvSpPr>
        <p:spPr/>
        <p:txBody>
          <a:bodyPr/>
          <a:lstStyle/>
          <a:p>
            <a:fld id="{1E972C9A-DD8E-45E1-A662-4910C021E3E4}" type="slidenum">
              <a:rPr lang="en-US" smtClean="0"/>
              <a:t>2</a:t>
            </a:fld>
            <a:endParaRPr lang="en-US"/>
          </a:p>
        </p:txBody>
      </p:sp>
    </p:spTree>
    <p:extLst>
      <p:ext uri="{BB962C8B-B14F-4D97-AF65-F5344CB8AC3E}">
        <p14:creationId xmlns:p14="http://schemas.microsoft.com/office/powerpoint/2010/main" val="1608209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use of </a:t>
            </a:r>
            <a:r>
              <a:rPr lang="en-US" dirty="0" err="1"/>
              <a:t>Kublet</a:t>
            </a:r>
            <a:r>
              <a:rPr lang="en-US" dirty="0"/>
              <a:t>. </a:t>
            </a:r>
          </a:p>
        </p:txBody>
      </p:sp>
      <p:sp>
        <p:nvSpPr>
          <p:cNvPr id="4" name="Slide Number Placeholder 3"/>
          <p:cNvSpPr>
            <a:spLocks noGrp="1"/>
          </p:cNvSpPr>
          <p:nvPr>
            <p:ph type="sldNum" sz="quarter" idx="5"/>
          </p:nvPr>
        </p:nvSpPr>
        <p:spPr/>
        <p:txBody>
          <a:bodyPr/>
          <a:lstStyle/>
          <a:p>
            <a:fld id="{1E972C9A-DD8E-45E1-A662-4910C021E3E4}" type="slidenum">
              <a:rPr lang="en-US" smtClean="0"/>
              <a:t>24</a:t>
            </a:fld>
            <a:endParaRPr lang="en-US"/>
          </a:p>
        </p:txBody>
      </p:sp>
    </p:spTree>
    <p:extLst>
      <p:ext uri="{BB962C8B-B14F-4D97-AF65-F5344CB8AC3E}">
        <p14:creationId xmlns:p14="http://schemas.microsoft.com/office/powerpoint/2010/main" val="844434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our Lab, we will have 2 VMS, </a:t>
            </a:r>
          </a:p>
          <a:p>
            <a:pPr marL="228600" indent="-228600">
              <a:buAutoNum type="arabicPeriod"/>
            </a:pPr>
            <a:r>
              <a:rPr lang="en-US" dirty="0"/>
              <a:t>Worker Node 1 and Worker Node 2.</a:t>
            </a:r>
          </a:p>
          <a:p>
            <a:pPr marL="228600" indent="-228600">
              <a:buAutoNum type="arabicPeriod"/>
            </a:pPr>
            <a:r>
              <a:rPr lang="en-US" dirty="0"/>
              <a:t>We have installed the Container runtime, Docker Engine to manage the containers. </a:t>
            </a:r>
          </a:p>
          <a:p>
            <a:pPr marL="228600" indent="-228600">
              <a:buAutoNum type="arabicPeriod"/>
            </a:pPr>
            <a:r>
              <a:rPr lang="en-US" dirty="0"/>
              <a:t>When we installed the Kubernetes packages, we will observe </a:t>
            </a:r>
            <a:r>
              <a:rPr lang="en-US" dirty="0" err="1"/>
              <a:t>Kubelet</a:t>
            </a:r>
            <a:r>
              <a:rPr lang="en-US" dirty="0"/>
              <a:t> components. It means,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err="1">
                <a:solidFill>
                  <a:schemeClr val="tx1"/>
                </a:solidFill>
              </a:rPr>
              <a:t>Kubelet</a:t>
            </a:r>
            <a:r>
              <a:rPr lang="en-US" sz="1200" dirty="0">
                <a:solidFill>
                  <a:schemeClr val="tx1"/>
                </a:solidFill>
              </a:rPr>
              <a:t> is an </a:t>
            </a:r>
            <a:r>
              <a:rPr lang="en-US" sz="1200" dirty="0">
                <a:solidFill>
                  <a:schemeClr val="accent2"/>
                </a:solidFill>
              </a:rPr>
              <a:t>agent</a:t>
            </a:r>
            <a:r>
              <a:rPr lang="en-US" sz="1200" dirty="0">
                <a:solidFill>
                  <a:schemeClr val="tx1"/>
                </a:solidFill>
              </a:rPr>
              <a:t>, which runs on each </a:t>
            </a:r>
            <a:r>
              <a:rPr lang="en-US" sz="1200" dirty="0">
                <a:solidFill>
                  <a:schemeClr val="accent2"/>
                </a:solidFill>
              </a:rPr>
              <a:t>worker node</a:t>
            </a:r>
            <a:r>
              <a:rPr lang="en-US" sz="1200" dirty="0">
                <a:solidFill>
                  <a:schemeClr val="tx1"/>
                </a:solidFill>
              </a:rPr>
              <a:t>.</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1E972C9A-DD8E-45E1-A662-4910C021E3E4}" type="slidenum">
              <a:rPr lang="en-US" smtClean="0"/>
              <a:t>25</a:t>
            </a:fld>
            <a:endParaRPr lang="en-US"/>
          </a:p>
        </p:txBody>
      </p:sp>
    </p:spTree>
    <p:extLst>
      <p:ext uri="{BB962C8B-B14F-4D97-AF65-F5344CB8AC3E}">
        <p14:creationId xmlns:p14="http://schemas.microsoft.com/office/powerpoint/2010/main" val="3306287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Second use of </a:t>
            </a:r>
            <a:r>
              <a:rPr lang="en-US" sz="1200" dirty="0" err="1">
                <a:solidFill>
                  <a:schemeClr val="tx1"/>
                </a:solidFill>
              </a:rPr>
              <a:t>Kubelet</a:t>
            </a:r>
            <a:r>
              <a:rPr lang="en-US" sz="1200" dirty="0">
                <a:solidFill>
                  <a:schemeClr val="tx1"/>
                </a:solidFill>
              </a:rPr>
              <a:t> is : It’s primary use is to </a:t>
            </a:r>
            <a:r>
              <a:rPr lang="en-US" sz="1200" dirty="0">
                <a:solidFill>
                  <a:schemeClr val="accent2"/>
                </a:solidFill>
              </a:rPr>
              <a:t>register</a:t>
            </a:r>
            <a:r>
              <a:rPr lang="en-US" sz="1200" dirty="0">
                <a:solidFill>
                  <a:schemeClr val="tx1"/>
                </a:solidFill>
              </a:rPr>
              <a:t> the node with the </a:t>
            </a:r>
            <a:r>
              <a:rPr lang="en-US" sz="1200" dirty="0">
                <a:solidFill>
                  <a:schemeClr val="accent2"/>
                </a:solidFill>
              </a:rPr>
              <a:t>API server.</a:t>
            </a:r>
          </a:p>
          <a:p>
            <a:r>
              <a:rPr lang="en-US" sz="1200" dirty="0">
                <a:solidFill>
                  <a:schemeClr val="accent2"/>
                </a:solidFill>
              </a:rPr>
              <a:t>To elaborate more, When we attach the worker node with Master node, this </a:t>
            </a:r>
            <a:r>
              <a:rPr lang="en-US" sz="1200" dirty="0" err="1">
                <a:solidFill>
                  <a:schemeClr val="accent2"/>
                </a:solidFill>
              </a:rPr>
              <a:t>kublet</a:t>
            </a:r>
            <a:r>
              <a:rPr lang="en-US" sz="1200" dirty="0">
                <a:solidFill>
                  <a:schemeClr val="accent2"/>
                </a:solidFill>
              </a:rPr>
              <a:t> will help us. </a:t>
            </a:r>
          </a:p>
          <a:p>
            <a:endParaRPr lang="en-US" sz="1200" dirty="0">
              <a:solidFill>
                <a:schemeClr val="accent2"/>
              </a:solidFill>
            </a:endParaRPr>
          </a:p>
          <a:p>
            <a:r>
              <a:rPr lang="en-US" sz="1200" dirty="0">
                <a:solidFill>
                  <a:schemeClr val="accent2"/>
                </a:solidFill>
              </a:rPr>
              <a:t>3</a:t>
            </a:r>
            <a:r>
              <a:rPr lang="en-US" sz="1200" baseline="30000" dirty="0">
                <a:solidFill>
                  <a:schemeClr val="accent2"/>
                </a:solidFill>
              </a:rPr>
              <a:t>rd</a:t>
            </a:r>
            <a:r>
              <a:rPr lang="en-US" sz="1200" dirty="0">
                <a:solidFill>
                  <a:schemeClr val="accent2"/>
                </a:solidFill>
              </a:rPr>
              <a:t> use of </a:t>
            </a:r>
            <a:r>
              <a:rPr lang="en-US" sz="1200" dirty="0" err="1">
                <a:solidFill>
                  <a:schemeClr val="accent2"/>
                </a:solidFill>
              </a:rPr>
              <a:t>Kubele</a:t>
            </a:r>
            <a:r>
              <a:rPr lang="en-US" sz="1200" dirty="0">
                <a:solidFill>
                  <a:schemeClr val="accent2"/>
                </a:solidFill>
              </a:rPr>
              <a:t> is </a:t>
            </a:r>
          </a:p>
          <a:p>
            <a:endParaRPr lang="en-US" dirty="0"/>
          </a:p>
        </p:txBody>
      </p:sp>
      <p:sp>
        <p:nvSpPr>
          <p:cNvPr id="4" name="Slide Number Placeholder 3"/>
          <p:cNvSpPr>
            <a:spLocks noGrp="1"/>
          </p:cNvSpPr>
          <p:nvPr>
            <p:ph type="sldNum" sz="quarter" idx="5"/>
          </p:nvPr>
        </p:nvSpPr>
        <p:spPr/>
        <p:txBody>
          <a:bodyPr/>
          <a:lstStyle/>
          <a:p>
            <a:fld id="{1E972C9A-DD8E-45E1-A662-4910C021E3E4}" type="slidenum">
              <a:rPr lang="en-US" smtClean="0"/>
              <a:t>26</a:t>
            </a:fld>
            <a:endParaRPr lang="en-US"/>
          </a:p>
        </p:txBody>
      </p:sp>
    </p:spTree>
    <p:extLst>
      <p:ext uri="{BB962C8B-B14F-4D97-AF65-F5344CB8AC3E}">
        <p14:creationId xmlns:p14="http://schemas.microsoft.com/office/powerpoint/2010/main" val="810791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Kubelet interacts with both the container, runtime and the node.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explain more, how many resources a POD is required, it will get it from Node.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4</a:t>
            </a:r>
            <a:r>
              <a:rPr lang="en-US" baseline="30000" dirty="0"/>
              <a:t>th</a:t>
            </a:r>
            <a:r>
              <a:rPr lang="en-US" dirty="0"/>
              <a:t> advantage 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E972C9A-DD8E-45E1-A662-4910C021E3E4}" type="slidenum">
              <a:rPr lang="en-US" smtClean="0"/>
              <a:t>27</a:t>
            </a:fld>
            <a:endParaRPr lang="en-US"/>
          </a:p>
        </p:txBody>
      </p:sp>
    </p:spTree>
    <p:extLst>
      <p:ext uri="{BB962C8B-B14F-4D97-AF65-F5344CB8AC3E}">
        <p14:creationId xmlns:p14="http://schemas.microsoft.com/office/powerpoint/2010/main" val="2329862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Create/Run/Destroy </a:t>
            </a:r>
            <a:r>
              <a:rPr lang="en-US" sz="1200" dirty="0" err="1">
                <a:solidFill>
                  <a:schemeClr val="tx1"/>
                </a:solidFill>
              </a:rPr>
              <a:t>PODs</a:t>
            </a:r>
            <a:r>
              <a:rPr lang="en-US" sz="1200" dirty="0">
                <a:solidFill>
                  <a:schemeClr val="tx1"/>
                </a:solidFill>
              </a:rPr>
              <a:t> on the worker nodes  based on POD spec (yaml file) receives from API server.  </a:t>
            </a:r>
          </a:p>
          <a:p>
            <a:endParaRPr lang="en-US" sz="1200" dirty="0">
              <a:solidFill>
                <a:schemeClr val="tx1"/>
              </a:solidFill>
            </a:endParaRPr>
          </a:p>
          <a:p>
            <a:r>
              <a:rPr lang="en-US" sz="1200" dirty="0">
                <a:solidFill>
                  <a:schemeClr val="tx1"/>
                </a:solidFill>
              </a:rPr>
              <a:t>The last major function is </a:t>
            </a:r>
          </a:p>
          <a:p>
            <a:endParaRPr lang="en-US" sz="1200" dirty="0">
              <a:solidFill>
                <a:schemeClr val="tx1"/>
              </a:solidFill>
            </a:endParaRPr>
          </a:p>
          <a:p>
            <a:endParaRPr lang="en-US" sz="1200" dirty="0">
              <a:solidFill>
                <a:schemeClr val="tx1"/>
              </a:solidFill>
            </a:endParaRPr>
          </a:p>
        </p:txBody>
      </p:sp>
      <p:sp>
        <p:nvSpPr>
          <p:cNvPr id="4" name="Slide Number Placeholder 3"/>
          <p:cNvSpPr>
            <a:spLocks noGrp="1"/>
          </p:cNvSpPr>
          <p:nvPr>
            <p:ph type="sldNum" sz="quarter" idx="5"/>
          </p:nvPr>
        </p:nvSpPr>
        <p:spPr/>
        <p:txBody>
          <a:bodyPr/>
          <a:lstStyle/>
          <a:p>
            <a:fld id="{1E972C9A-DD8E-45E1-A662-4910C021E3E4}" type="slidenum">
              <a:rPr lang="en-US" smtClean="0"/>
              <a:t>28</a:t>
            </a:fld>
            <a:endParaRPr lang="en-US"/>
          </a:p>
        </p:txBody>
      </p:sp>
    </p:spTree>
    <p:extLst>
      <p:ext uri="{BB962C8B-B14F-4D97-AF65-F5344CB8AC3E}">
        <p14:creationId xmlns:p14="http://schemas.microsoft.com/office/powerpoint/2010/main" val="2314734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Reports the status of </a:t>
            </a:r>
            <a:r>
              <a:rPr lang="en-US" dirty="0" err="1"/>
              <a:t>PODs</a:t>
            </a:r>
            <a:r>
              <a:rPr lang="en-US" dirty="0"/>
              <a:t> &amp; nodes to the API server.</a:t>
            </a:r>
          </a:p>
          <a:p>
            <a:endParaRPr lang="en-US" dirty="0"/>
          </a:p>
          <a:p>
            <a:r>
              <a:rPr lang="en-US" dirty="0"/>
              <a:t>After deploy the POD, how many resources the node has, it send the information to the  API server. </a:t>
            </a:r>
          </a:p>
          <a:p>
            <a:endParaRPr lang="en-US" dirty="0"/>
          </a:p>
          <a:p>
            <a:r>
              <a:rPr lang="en-US" dirty="0"/>
              <a:t>In the last slide of </a:t>
            </a:r>
            <a:r>
              <a:rPr lang="en-US" dirty="0" err="1"/>
              <a:t>kubelet</a:t>
            </a:r>
            <a:r>
              <a:rPr lang="en-US" dirty="0"/>
              <a:t>, I have added all the function of </a:t>
            </a:r>
            <a:r>
              <a:rPr lang="en-US" dirty="0" err="1"/>
              <a:t>Kublet</a:t>
            </a:r>
            <a:r>
              <a:rPr lang="en-US" dirty="0"/>
              <a:t> for your references.</a:t>
            </a:r>
          </a:p>
        </p:txBody>
      </p:sp>
      <p:sp>
        <p:nvSpPr>
          <p:cNvPr id="4" name="Slide Number Placeholder 3"/>
          <p:cNvSpPr>
            <a:spLocks noGrp="1"/>
          </p:cNvSpPr>
          <p:nvPr>
            <p:ph type="sldNum" sz="quarter" idx="5"/>
          </p:nvPr>
        </p:nvSpPr>
        <p:spPr/>
        <p:txBody>
          <a:bodyPr/>
          <a:lstStyle/>
          <a:p>
            <a:fld id="{1E972C9A-DD8E-45E1-A662-4910C021E3E4}" type="slidenum">
              <a:rPr lang="en-US" smtClean="0"/>
              <a:t>29</a:t>
            </a:fld>
            <a:endParaRPr lang="en-US"/>
          </a:p>
        </p:txBody>
      </p:sp>
    </p:spTree>
    <p:extLst>
      <p:ext uri="{BB962C8B-B14F-4D97-AF65-F5344CB8AC3E}">
        <p14:creationId xmlns:p14="http://schemas.microsoft.com/office/powerpoint/2010/main" val="3064049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back to the data plane or worker node component.</a:t>
            </a:r>
          </a:p>
        </p:txBody>
      </p:sp>
      <p:sp>
        <p:nvSpPr>
          <p:cNvPr id="4" name="Slide Number Placeholder 3"/>
          <p:cNvSpPr>
            <a:spLocks noGrp="1"/>
          </p:cNvSpPr>
          <p:nvPr>
            <p:ph type="sldNum" sz="quarter" idx="5"/>
          </p:nvPr>
        </p:nvSpPr>
        <p:spPr/>
        <p:txBody>
          <a:bodyPr/>
          <a:lstStyle/>
          <a:p>
            <a:fld id="{1E972C9A-DD8E-45E1-A662-4910C021E3E4}" type="slidenum">
              <a:rPr lang="en-US" smtClean="0"/>
              <a:t>30</a:t>
            </a:fld>
            <a:endParaRPr lang="en-US"/>
          </a:p>
        </p:txBody>
      </p:sp>
    </p:spTree>
    <p:extLst>
      <p:ext uri="{BB962C8B-B14F-4D97-AF65-F5344CB8AC3E}">
        <p14:creationId xmlns:p14="http://schemas.microsoft.com/office/powerpoint/2010/main" val="2471788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Kubernetes network proxy (aka kube-proxy) is a daemon running on each node.</a:t>
            </a:r>
          </a:p>
          <a:p>
            <a:r>
              <a:rPr lang="en-US" dirty="0"/>
              <a:t>what are the functions of Kube Proxy?</a:t>
            </a:r>
          </a:p>
          <a:p>
            <a:pPr lvl="1"/>
            <a:r>
              <a:rPr lang="en-US" dirty="0"/>
              <a:t>Kube-proxy maintains </a:t>
            </a:r>
            <a:r>
              <a:rPr lang="en-US" b="1" dirty="0">
                <a:solidFill>
                  <a:schemeClr val="accent6"/>
                </a:solidFill>
              </a:rPr>
              <a:t>network rules </a:t>
            </a:r>
            <a:r>
              <a:rPr lang="en-US" dirty="0"/>
              <a:t>on Worker node.</a:t>
            </a:r>
          </a:p>
          <a:p>
            <a:pPr lvl="1"/>
            <a:r>
              <a:rPr lang="en-US" dirty="0"/>
              <a:t>What IP address is assigned to Pods?</a:t>
            </a:r>
          </a:p>
          <a:p>
            <a:pPr lvl="1"/>
            <a:r>
              <a:rPr lang="en-US" dirty="0"/>
              <a:t>How to reach Pods ?</a:t>
            </a:r>
          </a:p>
          <a:p>
            <a:pPr lvl="1"/>
            <a:r>
              <a:rPr lang="en-US" dirty="0"/>
              <a:t>DNS functionality between services and IPs</a:t>
            </a:r>
          </a:p>
          <a:p>
            <a:endParaRPr lang="en-US" dirty="0"/>
          </a:p>
          <a:p>
            <a:r>
              <a:rPr lang="en-US" dirty="0"/>
              <a:t>I will explain</a:t>
            </a:r>
            <a:r>
              <a:rPr lang="en-US"/>
              <a:t>, what is services?</a:t>
            </a:r>
            <a:endParaRPr lang="en-US" dirty="0"/>
          </a:p>
          <a:p>
            <a:r>
              <a:rPr lang="en-US" dirty="0"/>
              <a:t>How to Manage the </a:t>
            </a:r>
            <a:r>
              <a:rPr lang="en-US" sz="1800" b="1" dirty="0">
                <a:solidFill>
                  <a:schemeClr val="accent6"/>
                </a:solidFill>
              </a:rPr>
              <a:t>network rules</a:t>
            </a:r>
            <a:r>
              <a:rPr lang="en-US" dirty="0"/>
              <a:t>?</a:t>
            </a:r>
          </a:p>
          <a:p>
            <a:pPr marL="342900" lvl="1" indent="0">
              <a:buNone/>
            </a:pPr>
            <a:r>
              <a:rPr lang="en-US" dirty="0"/>
              <a:t>1.  iptables (default mode)</a:t>
            </a:r>
          </a:p>
          <a:p>
            <a:pPr marL="342900" lvl="1" indent="0">
              <a:buNone/>
            </a:pPr>
            <a:r>
              <a:rPr lang="en-US" dirty="0"/>
              <a:t>2.  </a:t>
            </a:r>
            <a:r>
              <a:rPr lang="en-US" dirty="0" err="1"/>
              <a:t>ipvs</a:t>
            </a:r>
            <a:endParaRPr lang="en-US" dirty="0"/>
          </a:p>
          <a:p>
            <a:pPr marL="342900" lvl="1" indent="0">
              <a:buNone/>
            </a:pPr>
            <a:r>
              <a:rPr lang="en-US" dirty="0"/>
              <a:t>3.  </a:t>
            </a:r>
            <a:r>
              <a:rPr lang="en-US" dirty="0" err="1"/>
              <a:t>userspace</a:t>
            </a:r>
            <a:r>
              <a:rPr lang="en-US" dirty="0"/>
              <a:t> (“legacy” mode, not recommended anymore)</a:t>
            </a:r>
          </a:p>
          <a:p>
            <a:pPr lvl="1"/>
            <a:endParaRPr lang="en-US" dirty="0"/>
          </a:p>
          <a:p>
            <a:pPr lvl="1"/>
            <a:r>
              <a:rPr lang="en-US" dirty="0"/>
              <a:t>Iptables rules are read sequentially, thus, if we have many rules are created. </a:t>
            </a:r>
          </a:p>
          <a:p>
            <a:pPr lvl="1"/>
            <a:r>
              <a:rPr lang="en-US" dirty="0"/>
              <a:t>If we have multiple rules, then we can use </a:t>
            </a:r>
            <a:r>
              <a:rPr lang="en-US" dirty="0" err="1"/>
              <a:t>IPVS</a:t>
            </a:r>
            <a:r>
              <a:rPr lang="en-US" dirty="0"/>
              <a:t>.</a:t>
            </a:r>
          </a:p>
          <a:p>
            <a:endParaRPr lang="en-US" dirty="0"/>
          </a:p>
        </p:txBody>
      </p:sp>
      <p:sp>
        <p:nvSpPr>
          <p:cNvPr id="4" name="Slide Number Placeholder 3"/>
          <p:cNvSpPr>
            <a:spLocks noGrp="1"/>
          </p:cNvSpPr>
          <p:nvPr>
            <p:ph type="sldNum" sz="quarter" idx="5"/>
          </p:nvPr>
        </p:nvSpPr>
        <p:spPr/>
        <p:txBody>
          <a:bodyPr/>
          <a:lstStyle/>
          <a:p>
            <a:fld id="{1E972C9A-DD8E-45E1-A662-4910C021E3E4}" type="slidenum">
              <a:rPr lang="en-US" smtClean="0"/>
              <a:t>31</a:t>
            </a:fld>
            <a:endParaRPr lang="en-US"/>
          </a:p>
        </p:txBody>
      </p:sp>
    </p:spTree>
    <p:extLst>
      <p:ext uri="{BB962C8B-B14F-4D97-AF65-F5344CB8AC3E}">
        <p14:creationId xmlns:p14="http://schemas.microsoft.com/office/powerpoint/2010/main" val="468599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slide, we have the complete picture. Where, </a:t>
            </a:r>
            <a:r>
              <a:rPr lang="en-US" dirty="0" err="1"/>
              <a:t>Kubelet</a:t>
            </a:r>
            <a:r>
              <a:rPr lang="en-US" dirty="0"/>
              <a:t> get the instruction from API server. </a:t>
            </a:r>
          </a:p>
          <a:p>
            <a:endParaRPr lang="en-US" dirty="0"/>
          </a:p>
          <a:p>
            <a:r>
              <a:rPr lang="en-US" dirty="0"/>
              <a:t>let me deep dive into the </a:t>
            </a:r>
            <a:r>
              <a:rPr lang="en-US" dirty="0" err="1"/>
              <a:t>Kubelet</a:t>
            </a:r>
            <a:r>
              <a:rPr lang="en-US" dirty="0"/>
              <a:t> functionality. </a:t>
            </a:r>
          </a:p>
          <a:p>
            <a:endParaRPr lang="en-US" dirty="0"/>
          </a:p>
          <a:p>
            <a:r>
              <a:rPr lang="en-US" dirty="0"/>
              <a:t>Let’s deep dive into the Kube-Proxy component.</a:t>
            </a:r>
          </a:p>
        </p:txBody>
      </p:sp>
      <p:sp>
        <p:nvSpPr>
          <p:cNvPr id="4" name="Slide Number Placeholder 3"/>
          <p:cNvSpPr>
            <a:spLocks noGrp="1"/>
          </p:cNvSpPr>
          <p:nvPr>
            <p:ph type="sldNum" sz="quarter" idx="5"/>
          </p:nvPr>
        </p:nvSpPr>
        <p:spPr/>
        <p:txBody>
          <a:bodyPr/>
          <a:lstStyle/>
          <a:p>
            <a:fld id="{1E972C9A-DD8E-45E1-A662-4910C021E3E4}" type="slidenum">
              <a:rPr lang="en-US" smtClean="0"/>
              <a:t>32</a:t>
            </a:fld>
            <a:endParaRPr lang="en-US"/>
          </a:p>
        </p:txBody>
      </p:sp>
    </p:spTree>
    <p:extLst>
      <p:ext uri="{BB962C8B-B14F-4D97-AF65-F5344CB8AC3E}">
        <p14:creationId xmlns:p14="http://schemas.microsoft.com/office/powerpoint/2010/main" val="530958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r>
              <a:rPr lang="en-US" dirty="0"/>
              <a:t>A special container that run before the application container in a Pod. </a:t>
            </a:r>
          </a:p>
          <a:p>
            <a:r>
              <a:rPr lang="en-US" dirty="0"/>
              <a:t>This special container can contain utilities or some script that is not present in the application container. </a:t>
            </a:r>
          </a:p>
          <a:p>
            <a:r>
              <a:rPr lang="en-US" dirty="0"/>
              <a:t>This special container is called Init container. It can be one or more init containers.</a:t>
            </a:r>
          </a:p>
          <a:p>
            <a:r>
              <a:rPr lang="en-US" dirty="0"/>
              <a:t>"So, in simple words, we can say that </a:t>
            </a:r>
            <a:r>
              <a:rPr lang="en-US"/>
              <a:t>this special </a:t>
            </a:r>
            <a:r>
              <a:rPr lang="en-US" dirty="0"/>
              <a:t>container is the first container running in a Pod.</a:t>
            </a:r>
          </a:p>
          <a:p>
            <a:endParaRPr lang="en-US" dirty="0"/>
          </a:p>
        </p:txBody>
      </p:sp>
      <p:sp>
        <p:nvSpPr>
          <p:cNvPr id="4" name="Slide Number Placeholder 3"/>
          <p:cNvSpPr>
            <a:spLocks noGrp="1"/>
          </p:cNvSpPr>
          <p:nvPr>
            <p:ph type="sldNum" sz="quarter" idx="5"/>
          </p:nvPr>
        </p:nvSpPr>
        <p:spPr/>
        <p:txBody>
          <a:bodyPr/>
          <a:lstStyle/>
          <a:p>
            <a:fld id="{1E972C9A-DD8E-45E1-A662-4910C021E3E4}" type="slidenum">
              <a:rPr lang="en-US" smtClean="0"/>
              <a:t>33</a:t>
            </a:fld>
            <a:endParaRPr lang="en-US"/>
          </a:p>
        </p:txBody>
      </p:sp>
    </p:spTree>
    <p:extLst>
      <p:ext uri="{BB962C8B-B14F-4D97-AF65-F5344CB8AC3E}">
        <p14:creationId xmlns:p14="http://schemas.microsoft.com/office/powerpoint/2010/main" val="3008889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basic Kubernetes cluster, at least 1 master and 1 worker node should be there to form a cluster. However, in our lab, we have 1 master node and two worker nodes. We will create containers on Worker nodes only and manage these containers through master. </a:t>
            </a:r>
          </a:p>
          <a:p>
            <a:endParaRPr lang="en-US" dirty="0"/>
          </a:p>
          <a:p>
            <a:r>
              <a:rPr lang="en-US" dirty="0"/>
              <a:t>VMs or Physical server requirements would be …</a:t>
            </a:r>
          </a:p>
        </p:txBody>
      </p:sp>
      <p:sp>
        <p:nvSpPr>
          <p:cNvPr id="4" name="Slide Number Placeholder 3"/>
          <p:cNvSpPr>
            <a:spLocks noGrp="1"/>
          </p:cNvSpPr>
          <p:nvPr>
            <p:ph type="sldNum" sz="quarter" idx="5"/>
          </p:nvPr>
        </p:nvSpPr>
        <p:spPr/>
        <p:txBody>
          <a:bodyPr/>
          <a:lstStyle/>
          <a:p>
            <a:fld id="{1E972C9A-DD8E-45E1-A662-4910C021E3E4}" type="slidenum">
              <a:rPr lang="en-US" smtClean="0"/>
              <a:t>5</a:t>
            </a:fld>
            <a:endParaRPr lang="en-US"/>
          </a:p>
        </p:txBody>
      </p:sp>
    </p:spTree>
    <p:extLst>
      <p:ext uri="{BB962C8B-B14F-4D97-AF65-F5344CB8AC3E}">
        <p14:creationId xmlns:p14="http://schemas.microsoft.com/office/powerpoint/2010/main" val="1711846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Minimum requirement of Kubernetes cluster?</a:t>
            </a:r>
          </a:p>
          <a:p>
            <a:endParaRPr lang="en-US" dirty="0"/>
          </a:p>
          <a:p>
            <a:pPr marL="228600" indent="-228600">
              <a:buAutoNum type="arabicPeriod"/>
            </a:pPr>
            <a:r>
              <a:rPr lang="en-US" dirty="0"/>
              <a:t>A compatible Linux Host machine.</a:t>
            </a:r>
          </a:p>
          <a:p>
            <a:pPr marL="228600" indent="-228600">
              <a:buAutoNum type="arabicPeriod"/>
            </a:pPr>
            <a:r>
              <a:rPr lang="en-US" dirty="0"/>
              <a:t>Minimum 2 GB RAM, if you allocate less, you will have less room for your application. </a:t>
            </a:r>
          </a:p>
          <a:p>
            <a:pPr marL="228600" indent="-228600">
              <a:buAutoNum type="arabicPeriod"/>
            </a:pPr>
            <a:r>
              <a:rPr lang="en-US" dirty="0"/>
              <a:t>2 CPUs will be enough. However, if you give more, it would be good.</a:t>
            </a:r>
          </a:p>
          <a:p>
            <a:pPr marL="228600" indent="-228600">
              <a:buAutoNum type="arabicPeriod"/>
            </a:pPr>
            <a:r>
              <a:rPr lang="en-US" dirty="0"/>
              <a:t>Swap must be disable. </a:t>
            </a:r>
          </a:p>
          <a:p>
            <a:pPr marL="228600" indent="-228600">
              <a:buAutoNum type="arabicPeriod"/>
            </a:pPr>
            <a:r>
              <a:rPr lang="en-US" dirty="0"/>
              <a:t>Full connectivity between your cluster, whether it will be in your public or Private network.</a:t>
            </a:r>
          </a:p>
          <a:p>
            <a:pPr marL="228600" indent="-228600">
              <a:buAutoNum type="arabicPeriod"/>
            </a:pPr>
            <a:r>
              <a:rPr lang="en-US" dirty="0"/>
              <a:t>Unique Hostname, mac address and so on. </a:t>
            </a:r>
          </a:p>
          <a:p>
            <a:pPr marL="228600" indent="-228600">
              <a:buAutoNum type="arabicPeriod"/>
            </a:pPr>
            <a:r>
              <a:rPr lang="en-US" dirty="0"/>
              <a:t>Some ports must be open, we  will discuss later.</a:t>
            </a:r>
          </a:p>
          <a:p>
            <a:pPr marL="228600" indent="-228600">
              <a:buAutoNum type="arabicPeriod"/>
            </a:pPr>
            <a:r>
              <a:rPr lang="en-US" dirty="0"/>
              <a:t>For this cluster, I will assign 20 GB hard disk.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95380E52-CDE3-40E3-A1D7-825081A92F0F}" type="slidenum">
              <a:rPr lang="en-US" smtClean="0"/>
              <a:t>6</a:t>
            </a:fld>
            <a:endParaRPr lang="en-US"/>
          </a:p>
        </p:txBody>
      </p:sp>
    </p:spTree>
    <p:extLst>
      <p:ext uri="{BB962C8B-B14F-4D97-AF65-F5344CB8AC3E}">
        <p14:creationId xmlns:p14="http://schemas.microsoft.com/office/powerpoint/2010/main" val="3657392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 components will be installed on separate containers on master nodes, and it is possible to have these containers on different master nodes. Let’s suppose that we have 3 master nodes, so, API on master node 1 and scheduler and controller are on Master node 2 and ETCD database on Master node 3 node.</a:t>
            </a:r>
          </a:p>
          <a:p>
            <a:endParaRPr lang="en-US" dirty="0"/>
          </a:p>
        </p:txBody>
      </p:sp>
      <p:sp>
        <p:nvSpPr>
          <p:cNvPr id="4" name="Slide Number Placeholder 3"/>
          <p:cNvSpPr>
            <a:spLocks noGrp="1"/>
          </p:cNvSpPr>
          <p:nvPr>
            <p:ph type="sldNum" sz="quarter" idx="5"/>
          </p:nvPr>
        </p:nvSpPr>
        <p:spPr/>
        <p:txBody>
          <a:bodyPr/>
          <a:lstStyle/>
          <a:p>
            <a:fld id="{1E972C9A-DD8E-45E1-A662-4910C021E3E4}" type="slidenum">
              <a:rPr lang="en-US" smtClean="0"/>
              <a:t>8</a:t>
            </a:fld>
            <a:endParaRPr lang="en-US"/>
          </a:p>
        </p:txBody>
      </p:sp>
    </p:spTree>
    <p:extLst>
      <p:ext uri="{BB962C8B-B14F-4D97-AF65-F5344CB8AC3E}">
        <p14:creationId xmlns:p14="http://schemas.microsoft.com/office/powerpoint/2010/main" val="3805368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Rest of the components will be resided on each worker nodes.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Needless to say, we will talk about each components on our next slides.</a:t>
            </a:r>
            <a:endParaRPr lang="en-US" dirty="0"/>
          </a:p>
          <a:p>
            <a:endParaRPr lang="en-US" dirty="0"/>
          </a:p>
        </p:txBody>
      </p:sp>
      <p:sp>
        <p:nvSpPr>
          <p:cNvPr id="4" name="Slide Number Placeholder 3"/>
          <p:cNvSpPr>
            <a:spLocks noGrp="1"/>
          </p:cNvSpPr>
          <p:nvPr>
            <p:ph type="sldNum" sz="quarter" idx="5"/>
          </p:nvPr>
        </p:nvSpPr>
        <p:spPr/>
        <p:txBody>
          <a:bodyPr/>
          <a:lstStyle/>
          <a:p>
            <a:fld id="{1E972C9A-DD8E-45E1-A662-4910C021E3E4}" type="slidenum">
              <a:rPr lang="en-US" smtClean="0"/>
              <a:t>9</a:t>
            </a:fld>
            <a:endParaRPr lang="en-US"/>
          </a:p>
        </p:txBody>
      </p:sp>
    </p:spTree>
    <p:extLst>
      <p:ext uri="{BB962C8B-B14F-4D97-AF65-F5344CB8AC3E}">
        <p14:creationId xmlns:p14="http://schemas.microsoft.com/office/powerpoint/2010/main" val="534563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deploy Kubernetes, you get a cluster.</a:t>
            </a:r>
          </a:p>
          <a:p>
            <a:endParaRPr lang="en-US" dirty="0"/>
          </a:p>
          <a:p>
            <a:r>
              <a:rPr lang="en-US" dirty="0"/>
              <a:t>A Kubernetes cluster consists of a set of worker machines, called nodes, that run containerized applications. Every cluster has at least one worker node.</a:t>
            </a:r>
          </a:p>
          <a:p>
            <a:endParaRPr lang="en-US" dirty="0"/>
          </a:p>
          <a:p>
            <a:r>
              <a:rPr lang="en-US" dirty="0"/>
              <a:t>In our Kubernetes cluster lab, we have 1 master node and two worker nodes. We will create containers on Worker nodes only and manage these containers through master node. </a:t>
            </a:r>
          </a:p>
          <a:p>
            <a:endParaRPr lang="en-US" dirty="0"/>
          </a:p>
          <a:p>
            <a:r>
              <a:rPr lang="en-US" dirty="0"/>
              <a:t>Please bear in mind that master node components, we refer to “Control plane” and worker node , we refer data plane.</a:t>
            </a:r>
          </a:p>
          <a:p>
            <a:endParaRPr lang="en-US" dirty="0"/>
          </a:p>
          <a:p>
            <a:r>
              <a:rPr lang="en-US" dirty="0"/>
              <a:t>VMs or Physical server requirements would be …</a:t>
            </a:r>
          </a:p>
        </p:txBody>
      </p:sp>
      <p:sp>
        <p:nvSpPr>
          <p:cNvPr id="4" name="Slide Number Placeholder 3"/>
          <p:cNvSpPr>
            <a:spLocks noGrp="1"/>
          </p:cNvSpPr>
          <p:nvPr>
            <p:ph type="sldNum" sz="quarter" idx="5"/>
          </p:nvPr>
        </p:nvSpPr>
        <p:spPr/>
        <p:txBody>
          <a:bodyPr/>
          <a:lstStyle/>
          <a:p>
            <a:fld id="{1E972C9A-DD8E-45E1-A662-4910C021E3E4}" type="slidenum">
              <a:rPr lang="en-US" smtClean="0"/>
              <a:t>10</a:t>
            </a:fld>
            <a:endParaRPr lang="en-US"/>
          </a:p>
        </p:txBody>
      </p:sp>
    </p:spTree>
    <p:extLst>
      <p:ext uri="{BB962C8B-B14F-4D97-AF65-F5344CB8AC3E}">
        <p14:creationId xmlns:p14="http://schemas.microsoft.com/office/powerpoint/2010/main" val="3773351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We use Kubernetes to manage containers. However, in Kubernetes, container is kept inside the Pod. Now, the question is what is Pod and why it is necessary?</a:t>
            </a:r>
          </a:p>
          <a:p>
            <a:endParaRPr lang="en-US" dirty="0"/>
          </a:p>
          <a:p>
            <a:r>
              <a:rPr lang="en-US" dirty="0"/>
              <a:t>What is Pod?</a:t>
            </a:r>
          </a:p>
          <a:p>
            <a:pPr marL="0" indent="0">
              <a:buNone/>
            </a:pPr>
            <a:r>
              <a:rPr lang="en-US" dirty="0"/>
              <a:t>POD is the smallest, very basic deployable objects in Kubernetes. A single process will be used if you running a Pod. In Pod, we can run multiple containers, and these containers will share the Pod resources (shared storage and network resources, and a specification for how to run the containers) </a:t>
            </a:r>
          </a:p>
          <a:p>
            <a:pPr marL="0" indent="0">
              <a:buNone/>
            </a:pPr>
            <a:r>
              <a:rPr lang="en-US" dirty="0"/>
              <a:t>In simple words, we can say that Pod is a logical boundary of container/s. </a:t>
            </a:r>
          </a:p>
          <a:p>
            <a:pPr marL="0" indent="0">
              <a:buNone/>
            </a:pPr>
            <a:endParaRPr lang="en-US" dirty="0"/>
          </a:p>
          <a:p>
            <a:pPr marL="0" indent="0">
              <a:buNone/>
            </a:pPr>
            <a:r>
              <a:rPr lang="en-US" dirty="0"/>
              <a:t>We assign the IP @ to POD instead of containers. </a:t>
            </a:r>
          </a:p>
          <a:p>
            <a:endParaRPr lang="en-US" dirty="0"/>
          </a:p>
          <a:p>
            <a:r>
              <a:rPr lang="en-US" dirty="0"/>
              <a:t>We will talk more on POD topic, for now, a basic introduction is enough. Let’s move to cluster slide.</a:t>
            </a:r>
          </a:p>
        </p:txBody>
      </p:sp>
      <p:sp>
        <p:nvSpPr>
          <p:cNvPr id="4" name="Slide Number Placeholder 3"/>
          <p:cNvSpPr>
            <a:spLocks noGrp="1"/>
          </p:cNvSpPr>
          <p:nvPr>
            <p:ph type="sldNum" sz="quarter" idx="5"/>
          </p:nvPr>
        </p:nvSpPr>
        <p:spPr/>
        <p:txBody>
          <a:bodyPr/>
          <a:lstStyle/>
          <a:p>
            <a:fld id="{1E972C9A-DD8E-45E1-A662-4910C021E3E4}" type="slidenum">
              <a:rPr lang="en-US" smtClean="0"/>
              <a:t>11</a:t>
            </a:fld>
            <a:endParaRPr lang="en-US"/>
          </a:p>
        </p:txBody>
      </p:sp>
    </p:spTree>
    <p:extLst>
      <p:ext uri="{BB962C8B-B14F-4D97-AF65-F5344CB8AC3E}">
        <p14:creationId xmlns:p14="http://schemas.microsoft.com/office/powerpoint/2010/main" val="1538078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deploy Kubernetes, you get a cluster.</a:t>
            </a:r>
          </a:p>
          <a:p>
            <a:endParaRPr lang="en-US" dirty="0"/>
          </a:p>
          <a:p>
            <a:r>
              <a:rPr lang="en-US" dirty="0"/>
              <a:t>A Kubernetes cluster consists of a set of worker machines, called nodes, that run containerized applications. Every cluster has at least one worker node.</a:t>
            </a:r>
          </a:p>
          <a:p>
            <a:endParaRPr lang="en-US" dirty="0"/>
          </a:p>
          <a:p>
            <a:r>
              <a:rPr lang="en-US" dirty="0"/>
              <a:t>In our Kubernetes cluster lab, we have 1 master node and two worker nodes. We will create containers on Worker nodes only and manage these containers through master node. </a:t>
            </a:r>
          </a:p>
          <a:p>
            <a:endParaRPr lang="en-US" dirty="0"/>
          </a:p>
          <a:p>
            <a:r>
              <a:rPr lang="en-US" dirty="0"/>
              <a:t>Please bear in mind that master node components, we refer to “Control plane” and worker node , we refer data plane.</a:t>
            </a:r>
          </a:p>
          <a:p>
            <a:endParaRPr lang="en-US" dirty="0"/>
          </a:p>
          <a:p>
            <a:r>
              <a:rPr lang="en-US" dirty="0"/>
              <a:t>VMs or Physical server requirements would be …</a:t>
            </a:r>
          </a:p>
        </p:txBody>
      </p:sp>
      <p:sp>
        <p:nvSpPr>
          <p:cNvPr id="4" name="Slide Number Placeholder 3"/>
          <p:cNvSpPr>
            <a:spLocks noGrp="1"/>
          </p:cNvSpPr>
          <p:nvPr>
            <p:ph type="sldNum" sz="quarter" idx="5"/>
          </p:nvPr>
        </p:nvSpPr>
        <p:spPr/>
        <p:txBody>
          <a:bodyPr/>
          <a:lstStyle/>
          <a:p>
            <a:fld id="{1E972C9A-DD8E-45E1-A662-4910C021E3E4}" type="slidenum">
              <a:rPr lang="en-US" smtClean="0"/>
              <a:t>12</a:t>
            </a:fld>
            <a:endParaRPr lang="en-US"/>
          </a:p>
        </p:txBody>
      </p:sp>
    </p:spTree>
    <p:extLst>
      <p:ext uri="{BB962C8B-B14F-4D97-AF65-F5344CB8AC3E}">
        <p14:creationId xmlns:p14="http://schemas.microsoft.com/office/powerpoint/2010/main" val="2301716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3B234B-0855-4524-BCC4-37C47B20B2AB}" type="datetimeFigureOut">
              <a:rPr lang="en-US" smtClean="0"/>
              <a:t>2022-10-09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55A5B-84A7-4B1A-BD3E-4D213D9C8EB8}" type="slidenum">
              <a:rPr lang="en-US" smtClean="0"/>
              <a:t>‹#›</a:t>
            </a:fld>
            <a:endParaRPr lang="en-US"/>
          </a:p>
        </p:txBody>
      </p:sp>
    </p:spTree>
    <p:extLst>
      <p:ext uri="{BB962C8B-B14F-4D97-AF65-F5344CB8AC3E}">
        <p14:creationId xmlns:p14="http://schemas.microsoft.com/office/powerpoint/2010/main" val="152143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3B234B-0855-4524-BCC4-37C47B20B2AB}" type="datetimeFigureOut">
              <a:rPr lang="en-US" smtClean="0"/>
              <a:t>2022-10-09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55A5B-84A7-4B1A-BD3E-4D213D9C8EB8}" type="slidenum">
              <a:rPr lang="en-US" smtClean="0"/>
              <a:t>‹#›</a:t>
            </a:fld>
            <a:endParaRPr lang="en-US"/>
          </a:p>
        </p:txBody>
      </p:sp>
    </p:spTree>
    <p:extLst>
      <p:ext uri="{BB962C8B-B14F-4D97-AF65-F5344CB8AC3E}">
        <p14:creationId xmlns:p14="http://schemas.microsoft.com/office/powerpoint/2010/main" val="2856361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3B234B-0855-4524-BCC4-37C47B20B2AB}" type="datetimeFigureOut">
              <a:rPr lang="en-US" smtClean="0"/>
              <a:t>2022-10-09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55A5B-84A7-4B1A-BD3E-4D213D9C8EB8}" type="slidenum">
              <a:rPr lang="en-US" smtClean="0"/>
              <a:t>‹#›</a:t>
            </a:fld>
            <a:endParaRPr lang="en-US"/>
          </a:p>
        </p:txBody>
      </p:sp>
    </p:spTree>
    <p:extLst>
      <p:ext uri="{BB962C8B-B14F-4D97-AF65-F5344CB8AC3E}">
        <p14:creationId xmlns:p14="http://schemas.microsoft.com/office/powerpoint/2010/main" val="825259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3B234B-0855-4524-BCC4-37C47B20B2AB}" type="datetimeFigureOut">
              <a:rPr lang="en-US" smtClean="0"/>
              <a:t>2022-10-09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55A5B-84A7-4B1A-BD3E-4D213D9C8EB8}" type="slidenum">
              <a:rPr lang="en-US" smtClean="0"/>
              <a:t>‹#›</a:t>
            </a:fld>
            <a:endParaRPr lang="en-US"/>
          </a:p>
        </p:txBody>
      </p:sp>
    </p:spTree>
    <p:extLst>
      <p:ext uri="{BB962C8B-B14F-4D97-AF65-F5344CB8AC3E}">
        <p14:creationId xmlns:p14="http://schemas.microsoft.com/office/powerpoint/2010/main" val="3431112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3B234B-0855-4524-BCC4-37C47B20B2AB}" type="datetimeFigureOut">
              <a:rPr lang="en-US" smtClean="0"/>
              <a:t>2022-10-09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655A5B-84A7-4B1A-BD3E-4D213D9C8EB8}" type="slidenum">
              <a:rPr lang="en-US" smtClean="0"/>
              <a:t>‹#›</a:t>
            </a:fld>
            <a:endParaRPr lang="en-US"/>
          </a:p>
        </p:txBody>
      </p:sp>
    </p:spTree>
    <p:extLst>
      <p:ext uri="{BB962C8B-B14F-4D97-AF65-F5344CB8AC3E}">
        <p14:creationId xmlns:p14="http://schemas.microsoft.com/office/powerpoint/2010/main" val="2333633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3B234B-0855-4524-BCC4-37C47B20B2AB}" type="datetimeFigureOut">
              <a:rPr lang="en-US" smtClean="0"/>
              <a:t>2022-10-09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655A5B-84A7-4B1A-BD3E-4D213D9C8EB8}" type="slidenum">
              <a:rPr lang="en-US" smtClean="0"/>
              <a:t>‹#›</a:t>
            </a:fld>
            <a:endParaRPr lang="en-US"/>
          </a:p>
        </p:txBody>
      </p:sp>
    </p:spTree>
    <p:extLst>
      <p:ext uri="{BB962C8B-B14F-4D97-AF65-F5344CB8AC3E}">
        <p14:creationId xmlns:p14="http://schemas.microsoft.com/office/powerpoint/2010/main" val="2569050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3B234B-0855-4524-BCC4-37C47B20B2AB}" type="datetimeFigureOut">
              <a:rPr lang="en-US" smtClean="0"/>
              <a:t>2022-10-09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655A5B-84A7-4B1A-BD3E-4D213D9C8EB8}" type="slidenum">
              <a:rPr lang="en-US" smtClean="0"/>
              <a:t>‹#›</a:t>
            </a:fld>
            <a:endParaRPr lang="en-US"/>
          </a:p>
        </p:txBody>
      </p:sp>
    </p:spTree>
    <p:extLst>
      <p:ext uri="{BB962C8B-B14F-4D97-AF65-F5344CB8AC3E}">
        <p14:creationId xmlns:p14="http://schemas.microsoft.com/office/powerpoint/2010/main" val="3062382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3B234B-0855-4524-BCC4-37C47B20B2AB}" type="datetimeFigureOut">
              <a:rPr lang="en-US" smtClean="0"/>
              <a:t>2022-10-09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655A5B-84A7-4B1A-BD3E-4D213D9C8EB8}" type="slidenum">
              <a:rPr lang="en-US" smtClean="0"/>
              <a:t>‹#›</a:t>
            </a:fld>
            <a:endParaRPr lang="en-US"/>
          </a:p>
        </p:txBody>
      </p:sp>
    </p:spTree>
    <p:extLst>
      <p:ext uri="{BB962C8B-B14F-4D97-AF65-F5344CB8AC3E}">
        <p14:creationId xmlns:p14="http://schemas.microsoft.com/office/powerpoint/2010/main" val="170242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3B234B-0855-4524-BCC4-37C47B20B2AB}" type="datetimeFigureOut">
              <a:rPr lang="en-US" smtClean="0"/>
              <a:t>2022-10-09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655A5B-84A7-4B1A-BD3E-4D213D9C8EB8}" type="slidenum">
              <a:rPr lang="en-US" smtClean="0"/>
              <a:t>‹#›</a:t>
            </a:fld>
            <a:endParaRPr lang="en-US"/>
          </a:p>
        </p:txBody>
      </p:sp>
    </p:spTree>
    <p:extLst>
      <p:ext uri="{BB962C8B-B14F-4D97-AF65-F5344CB8AC3E}">
        <p14:creationId xmlns:p14="http://schemas.microsoft.com/office/powerpoint/2010/main" val="153780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B3B234B-0855-4524-BCC4-37C47B20B2AB}" type="datetimeFigureOut">
              <a:rPr lang="en-US" smtClean="0"/>
              <a:t>2022-10-09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655A5B-84A7-4B1A-BD3E-4D213D9C8EB8}" type="slidenum">
              <a:rPr lang="en-US" smtClean="0"/>
              <a:t>‹#›</a:t>
            </a:fld>
            <a:endParaRPr lang="en-US"/>
          </a:p>
        </p:txBody>
      </p:sp>
    </p:spTree>
    <p:extLst>
      <p:ext uri="{BB962C8B-B14F-4D97-AF65-F5344CB8AC3E}">
        <p14:creationId xmlns:p14="http://schemas.microsoft.com/office/powerpoint/2010/main" val="1799925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B3B234B-0855-4524-BCC4-37C47B20B2AB}" type="datetimeFigureOut">
              <a:rPr lang="en-US" smtClean="0"/>
              <a:t>2022-10-09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655A5B-84A7-4B1A-BD3E-4D213D9C8EB8}" type="slidenum">
              <a:rPr lang="en-US" smtClean="0"/>
              <a:t>‹#›</a:t>
            </a:fld>
            <a:endParaRPr lang="en-US"/>
          </a:p>
        </p:txBody>
      </p:sp>
    </p:spTree>
    <p:extLst>
      <p:ext uri="{BB962C8B-B14F-4D97-AF65-F5344CB8AC3E}">
        <p14:creationId xmlns:p14="http://schemas.microsoft.com/office/powerpoint/2010/main" val="1358513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B3B234B-0855-4524-BCC4-37C47B20B2AB}" type="datetimeFigureOut">
              <a:rPr lang="en-US" smtClean="0"/>
              <a:t>2022-10-09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F655A5B-84A7-4B1A-BD3E-4D213D9C8EB8}" type="slidenum">
              <a:rPr lang="en-US" smtClean="0"/>
              <a:t>‹#›</a:t>
            </a:fld>
            <a:endParaRPr lang="en-US"/>
          </a:p>
        </p:txBody>
      </p:sp>
    </p:spTree>
    <p:extLst>
      <p:ext uri="{BB962C8B-B14F-4D97-AF65-F5344CB8AC3E}">
        <p14:creationId xmlns:p14="http://schemas.microsoft.com/office/powerpoint/2010/main" val="161550703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slide" Target="slide15.xml"/></Relationships>
</file>

<file path=ppt/slides/_rels/slide13.xml.rels><?xml version="1.0" encoding="UTF-8" standalone="yes"?>
<Relationships xmlns="http://schemas.openxmlformats.org/package/2006/relationships"><Relationship Id="rId8" Type="http://schemas.openxmlformats.org/officeDocument/2006/relationships/slide" Target="slide20.xml"/><Relationship Id="rId3" Type="http://schemas.microsoft.com/office/2017/06/relationships/model3d" Target="../media/model3d1.glb"/><Relationship Id="rId7" Type="http://schemas.openxmlformats.org/officeDocument/2006/relationships/image" Target="../media/image3.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12.xml"/><Relationship Id="rId4" Type="http://schemas.openxmlformats.org/officeDocument/2006/relationships/image" Target="../media/image1.png"/><Relationship Id="rId9" Type="http://schemas.openxmlformats.org/officeDocument/2006/relationships/slide" Target="slide19.xml"/></Relationships>
</file>

<file path=ppt/slides/_rels/slide14.xml.rels><?xml version="1.0" encoding="UTF-8" standalone="yes"?>
<Relationships xmlns="http://schemas.openxmlformats.org/package/2006/relationships"><Relationship Id="rId8" Type="http://schemas.openxmlformats.org/officeDocument/2006/relationships/slide" Target="slide20.xml"/><Relationship Id="rId3" Type="http://schemas.microsoft.com/office/2017/06/relationships/model3d" Target="../media/model3d1.glb"/><Relationship Id="rId7" Type="http://schemas.openxmlformats.org/officeDocument/2006/relationships/image" Target="../media/image3.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slide" Target="slide23.xml"/><Relationship Id="rId5" Type="http://schemas.openxmlformats.org/officeDocument/2006/relationships/slide" Target="slide5.xml"/><Relationship Id="rId10" Type="http://schemas.openxmlformats.org/officeDocument/2006/relationships/slide" Target="slide22.xml"/><Relationship Id="rId4" Type="http://schemas.openxmlformats.org/officeDocument/2006/relationships/image" Target="../media/image1.png"/><Relationship Id="rId9" Type="http://schemas.openxmlformats.org/officeDocument/2006/relationships/slide" Target="slide19.xml"/></Relationships>
</file>

<file path=ppt/slides/_rels/slide1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slide" Target="slide5.xml"/><Relationship Id="rId7" Type="http://schemas.openxmlformats.org/officeDocument/2006/relationships/slide" Target="slide2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slide" Target="slide31.xml"/><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14.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slide" Target="slide1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3.svg"/></Relationships>
</file>

<file path=ppt/slides/_rels/slide2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sv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sv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slide" Target="slide5.xml"/><Relationship Id="rId7" Type="http://schemas.openxmlformats.org/officeDocument/2006/relationships/slide" Target="slide2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slide" Target="slide31.xml"/><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1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45410F-D7EA-426C-B537-6C0F39D32EED}"/>
              </a:ext>
            </a:extLst>
          </p:cNvPr>
          <p:cNvSpPr/>
          <p:nvPr/>
        </p:nvSpPr>
        <p:spPr>
          <a:xfrm>
            <a:off x="864730" y="3347712"/>
            <a:ext cx="5530850" cy="91440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5400" dirty="0"/>
              <a:t>K  8   S</a:t>
            </a:r>
          </a:p>
        </p:txBody>
      </p:sp>
      <p:sp>
        <p:nvSpPr>
          <p:cNvPr id="6" name="Rectangle 5">
            <a:extLst>
              <a:ext uri="{FF2B5EF4-FFF2-40B4-BE49-F238E27FC236}">
                <a16:creationId xmlns:a16="http://schemas.microsoft.com/office/drawing/2014/main" id="{597B01BD-29C5-49D1-A204-1FA1FE54B479}"/>
              </a:ext>
            </a:extLst>
          </p:cNvPr>
          <p:cNvSpPr/>
          <p:nvPr/>
        </p:nvSpPr>
        <p:spPr>
          <a:xfrm>
            <a:off x="1593850" y="2028825"/>
            <a:ext cx="323850"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K</a:t>
            </a:r>
          </a:p>
        </p:txBody>
      </p:sp>
      <p:sp>
        <p:nvSpPr>
          <p:cNvPr id="7" name="Rectangle 6">
            <a:extLst>
              <a:ext uri="{FF2B5EF4-FFF2-40B4-BE49-F238E27FC236}">
                <a16:creationId xmlns:a16="http://schemas.microsoft.com/office/drawing/2014/main" id="{834F3274-EC2C-485D-9A58-DB36A8EE4F38}"/>
              </a:ext>
            </a:extLst>
          </p:cNvPr>
          <p:cNvSpPr/>
          <p:nvPr/>
        </p:nvSpPr>
        <p:spPr>
          <a:xfrm>
            <a:off x="2127250" y="2028825"/>
            <a:ext cx="406400"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1</a:t>
            </a:r>
          </a:p>
        </p:txBody>
      </p:sp>
      <p:sp>
        <p:nvSpPr>
          <p:cNvPr id="8" name="Rectangle 7">
            <a:extLst>
              <a:ext uri="{FF2B5EF4-FFF2-40B4-BE49-F238E27FC236}">
                <a16:creationId xmlns:a16="http://schemas.microsoft.com/office/drawing/2014/main" id="{E1516819-F54E-460A-894D-AB56DD6A6ABB}"/>
              </a:ext>
            </a:extLst>
          </p:cNvPr>
          <p:cNvSpPr/>
          <p:nvPr/>
        </p:nvSpPr>
        <p:spPr>
          <a:xfrm>
            <a:off x="2654300" y="2028825"/>
            <a:ext cx="406400"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2</a:t>
            </a:r>
          </a:p>
        </p:txBody>
      </p:sp>
      <p:sp>
        <p:nvSpPr>
          <p:cNvPr id="9" name="Rectangle 8">
            <a:extLst>
              <a:ext uri="{FF2B5EF4-FFF2-40B4-BE49-F238E27FC236}">
                <a16:creationId xmlns:a16="http://schemas.microsoft.com/office/drawing/2014/main" id="{9FA90D48-71B1-45DB-82A0-B67861E52AB7}"/>
              </a:ext>
            </a:extLst>
          </p:cNvPr>
          <p:cNvSpPr/>
          <p:nvPr/>
        </p:nvSpPr>
        <p:spPr>
          <a:xfrm>
            <a:off x="3194050" y="2028825"/>
            <a:ext cx="374650"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3</a:t>
            </a:r>
          </a:p>
        </p:txBody>
      </p:sp>
      <p:sp>
        <p:nvSpPr>
          <p:cNvPr id="10" name="Rectangle 9">
            <a:extLst>
              <a:ext uri="{FF2B5EF4-FFF2-40B4-BE49-F238E27FC236}">
                <a16:creationId xmlns:a16="http://schemas.microsoft.com/office/drawing/2014/main" id="{CB42D699-3690-405F-A934-18E63AE30656}"/>
              </a:ext>
            </a:extLst>
          </p:cNvPr>
          <p:cNvSpPr/>
          <p:nvPr/>
        </p:nvSpPr>
        <p:spPr>
          <a:xfrm>
            <a:off x="3721100" y="2028825"/>
            <a:ext cx="374650"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4</a:t>
            </a:r>
          </a:p>
        </p:txBody>
      </p:sp>
      <p:sp>
        <p:nvSpPr>
          <p:cNvPr id="11" name="Rectangle 10">
            <a:extLst>
              <a:ext uri="{FF2B5EF4-FFF2-40B4-BE49-F238E27FC236}">
                <a16:creationId xmlns:a16="http://schemas.microsoft.com/office/drawing/2014/main" id="{D60DCC71-0D41-4C35-9020-81BBEC4EF09C}"/>
              </a:ext>
            </a:extLst>
          </p:cNvPr>
          <p:cNvSpPr/>
          <p:nvPr/>
        </p:nvSpPr>
        <p:spPr>
          <a:xfrm>
            <a:off x="4283075" y="2028825"/>
            <a:ext cx="374650"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5</a:t>
            </a:r>
          </a:p>
        </p:txBody>
      </p:sp>
      <p:sp>
        <p:nvSpPr>
          <p:cNvPr id="12" name="Rectangle 11">
            <a:extLst>
              <a:ext uri="{FF2B5EF4-FFF2-40B4-BE49-F238E27FC236}">
                <a16:creationId xmlns:a16="http://schemas.microsoft.com/office/drawing/2014/main" id="{5268F05C-7E47-4FBF-8827-795468A59A47}"/>
              </a:ext>
            </a:extLst>
          </p:cNvPr>
          <p:cNvSpPr/>
          <p:nvPr/>
        </p:nvSpPr>
        <p:spPr>
          <a:xfrm>
            <a:off x="4845050" y="2028825"/>
            <a:ext cx="374650"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6</a:t>
            </a:r>
          </a:p>
        </p:txBody>
      </p:sp>
      <p:sp>
        <p:nvSpPr>
          <p:cNvPr id="13" name="Rectangle 12">
            <a:extLst>
              <a:ext uri="{FF2B5EF4-FFF2-40B4-BE49-F238E27FC236}">
                <a16:creationId xmlns:a16="http://schemas.microsoft.com/office/drawing/2014/main" id="{658CF5FA-AF27-4B9E-A119-5DF5D1554024}"/>
              </a:ext>
            </a:extLst>
          </p:cNvPr>
          <p:cNvSpPr/>
          <p:nvPr/>
        </p:nvSpPr>
        <p:spPr>
          <a:xfrm>
            <a:off x="5343525" y="2028825"/>
            <a:ext cx="282575"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7</a:t>
            </a:r>
          </a:p>
        </p:txBody>
      </p:sp>
      <p:sp>
        <p:nvSpPr>
          <p:cNvPr id="14" name="Rectangle 13">
            <a:extLst>
              <a:ext uri="{FF2B5EF4-FFF2-40B4-BE49-F238E27FC236}">
                <a16:creationId xmlns:a16="http://schemas.microsoft.com/office/drawing/2014/main" id="{D2F2C970-6A31-4032-B1F4-EFE3A89BB1E0}"/>
              </a:ext>
            </a:extLst>
          </p:cNvPr>
          <p:cNvSpPr/>
          <p:nvPr/>
        </p:nvSpPr>
        <p:spPr>
          <a:xfrm>
            <a:off x="5781675" y="2028825"/>
            <a:ext cx="346075"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8</a:t>
            </a:r>
          </a:p>
        </p:txBody>
      </p:sp>
      <p:sp>
        <p:nvSpPr>
          <p:cNvPr id="15" name="Rectangle 14">
            <a:extLst>
              <a:ext uri="{FF2B5EF4-FFF2-40B4-BE49-F238E27FC236}">
                <a16:creationId xmlns:a16="http://schemas.microsoft.com/office/drawing/2014/main" id="{32FDE08C-CFAD-45B9-B475-32E22BC1F6FB}"/>
              </a:ext>
            </a:extLst>
          </p:cNvPr>
          <p:cNvSpPr/>
          <p:nvPr/>
        </p:nvSpPr>
        <p:spPr>
          <a:xfrm>
            <a:off x="6283325" y="2028825"/>
            <a:ext cx="276225"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S</a:t>
            </a:r>
          </a:p>
        </p:txBody>
      </p:sp>
      <p:sp>
        <p:nvSpPr>
          <p:cNvPr id="16" name="Rectangle 15">
            <a:extLst>
              <a:ext uri="{FF2B5EF4-FFF2-40B4-BE49-F238E27FC236}">
                <a16:creationId xmlns:a16="http://schemas.microsoft.com/office/drawing/2014/main" id="{37CEFA72-58A9-4DBA-961E-1A2A8D1C1155}"/>
              </a:ext>
            </a:extLst>
          </p:cNvPr>
          <p:cNvSpPr/>
          <p:nvPr/>
        </p:nvSpPr>
        <p:spPr>
          <a:xfrm>
            <a:off x="1606550" y="1044575"/>
            <a:ext cx="323850"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K</a:t>
            </a:r>
          </a:p>
        </p:txBody>
      </p:sp>
      <p:sp>
        <p:nvSpPr>
          <p:cNvPr id="17" name="Rectangle 16">
            <a:extLst>
              <a:ext uri="{FF2B5EF4-FFF2-40B4-BE49-F238E27FC236}">
                <a16:creationId xmlns:a16="http://schemas.microsoft.com/office/drawing/2014/main" id="{7E58B87E-35E5-4407-B131-E59F54D69551}"/>
              </a:ext>
            </a:extLst>
          </p:cNvPr>
          <p:cNvSpPr/>
          <p:nvPr/>
        </p:nvSpPr>
        <p:spPr>
          <a:xfrm>
            <a:off x="2139950" y="1044575"/>
            <a:ext cx="406400"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U</a:t>
            </a:r>
          </a:p>
        </p:txBody>
      </p:sp>
      <p:sp>
        <p:nvSpPr>
          <p:cNvPr id="18" name="Rectangle 17">
            <a:extLst>
              <a:ext uri="{FF2B5EF4-FFF2-40B4-BE49-F238E27FC236}">
                <a16:creationId xmlns:a16="http://schemas.microsoft.com/office/drawing/2014/main" id="{ED65BF3F-DCC8-44F3-8164-B586AD8C82CC}"/>
              </a:ext>
            </a:extLst>
          </p:cNvPr>
          <p:cNvSpPr/>
          <p:nvPr/>
        </p:nvSpPr>
        <p:spPr>
          <a:xfrm>
            <a:off x="2667000" y="1044575"/>
            <a:ext cx="406400"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B</a:t>
            </a:r>
          </a:p>
        </p:txBody>
      </p:sp>
      <p:sp>
        <p:nvSpPr>
          <p:cNvPr id="19" name="Rectangle 18">
            <a:extLst>
              <a:ext uri="{FF2B5EF4-FFF2-40B4-BE49-F238E27FC236}">
                <a16:creationId xmlns:a16="http://schemas.microsoft.com/office/drawing/2014/main" id="{83124225-13F3-4892-AF26-B5E67B47094C}"/>
              </a:ext>
            </a:extLst>
          </p:cNvPr>
          <p:cNvSpPr/>
          <p:nvPr/>
        </p:nvSpPr>
        <p:spPr>
          <a:xfrm>
            <a:off x="3194050" y="1044575"/>
            <a:ext cx="374650"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E</a:t>
            </a:r>
          </a:p>
        </p:txBody>
      </p:sp>
      <p:sp>
        <p:nvSpPr>
          <p:cNvPr id="20" name="Rectangle 19">
            <a:extLst>
              <a:ext uri="{FF2B5EF4-FFF2-40B4-BE49-F238E27FC236}">
                <a16:creationId xmlns:a16="http://schemas.microsoft.com/office/drawing/2014/main" id="{52672460-B5D9-4186-8A29-F697A19D24F2}"/>
              </a:ext>
            </a:extLst>
          </p:cNvPr>
          <p:cNvSpPr/>
          <p:nvPr/>
        </p:nvSpPr>
        <p:spPr>
          <a:xfrm>
            <a:off x="3721100" y="1044575"/>
            <a:ext cx="374650"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R</a:t>
            </a:r>
          </a:p>
        </p:txBody>
      </p:sp>
      <p:sp>
        <p:nvSpPr>
          <p:cNvPr id="21" name="Rectangle 20">
            <a:extLst>
              <a:ext uri="{FF2B5EF4-FFF2-40B4-BE49-F238E27FC236}">
                <a16:creationId xmlns:a16="http://schemas.microsoft.com/office/drawing/2014/main" id="{A9C5BFB4-BE95-45AA-8D5B-6C6A8051CF38}"/>
              </a:ext>
            </a:extLst>
          </p:cNvPr>
          <p:cNvSpPr/>
          <p:nvPr/>
        </p:nvSpPr>
        <p:spPr>
          <a:xfrm>
            <a:off x="4283075" y="1044575"/>
            <a:ext cx="374650"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N</a:t>
            </a:r>
          </a:p>
        </p:txBody>
      </p:sp>
      <p:sp>
        <p:nvSpPr>
          <p:cNvPr id="22" name="Rectangle 21">
            <a:extLst>
              <a:ext uri="{FF2B5EF4-FFF2-40B4-BE49-F238E27FC236}">
                <a16:creationId xmlns:a16="http://schemas.microsoft.com/office/drawing/2014/main" id="{8A295D44-01DE-4FAD-94E7-D71E936B075C}"/>
              </a:ext>
            </a:extLst>
          </p:cNvPr>
          <p:cNvSpPr/>
          <p:nvPr/>
        </p:nvSpPr>
        <p:spPr>
          <a:xfrm>
            <a:off x="4845050" y="1044575"/>
            <a:ext cx="374650"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E</a:t>
            </a:r>
          </a:p>
        </p:txBody>
      </p:sp>
      <p:sp>
        <p:nvSpPr>
          <p:cNvPr id="23" name="Rectangle 22">
            <a:extLst>
              <a:ext uri="{FF2B5EF4-FFF2-40B4-BE49-F238E27FC236}">
                <a16:creationId xmlns:a16="http://schemas.microsoft.com/office/drawing/2014/main" id="{35C6FD6B-C1BB-41DB-9A7D-EE73D82271E0}"/>
              </a:ext>
            </a:extLst>
          </p:cNvPr>
          <p:cNvSpPr/>
          <p:nvPr/>
        </p:nvSpPr>
        <p:spPr>
          <a:xfrm>
            <a:off x="5330825" y="1044575"/>
            <a:ext cx="282575"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T</a:t>
            </a:r>
          </a:p>
        </p:txBody>
      </p:sp>
      <p:sp>
        <p:nvSpPr>
          <p:cNvPr id="24" name="Rectangle 23">
            <a:extLst>
              <a:ext uri="{FF2B5EF4-FFF2-40B4-BE49-F238E27FC236}">
                <a16:creationId xmlns:a16="http://schemas.microsoft.com/office/drawing/2014/main" id="{9D68EB31-BC9D-40CA-919B-9E39CE9CE306}"/>
              </a:ext>
            </a:extLst>
          </p:cNvPr>
          <p:cNvSpPr/>
          <p:nvPr/>
        </p:nvSpPr>
        <p:spPr>
          <a:xfrm>
            <a:off x="5768975" y="1044575"/>
            <a:ext cx="346075"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E</a:t>
            </a:r>
          </a:p>
        </p:txBody>
      </p:sp>
      <p:sp>
        <p:nvSpPr>
          <p:cNvPr id="25" name="Rectangle 24">
            <a:extLst>
              <a:ext uri="{FF2B5EF4-FFF2-40B4-BE49-F238E27FC236}">
                <a16:creationId xmlns:a16="http://schemas.microsoft.com/office/drawing/2014/main" id="{74DF3DCE-21CC-4E7A-83F9-408CDCF1E163}"/>
              </a:ext>
            </a:extLst>
          </p:cNvPr>
          <p:cNvSpPr/>
          <p:nvPr/>
        </p:nvSpPr>
        <p:spPr>
          <a:xfrm>
            <a:off x="6270625" y="1044575"/>
            <a:ext cx="276225"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S</a:t>
            </a:r>
          </a:p>
        </p:txBody>
      </p:sp>
      <p:sp>
        <p:nvSpPr>
          <p:cNvPr id="35" name="Freeform: Shape 34">
            <a:extLst>
              <a:ext uri="{FF2B5EF4-FFF2-40B4-BE49-F238E27FC236}">
                <a16:creationId xmlns:a16="http://schemas.microsoft.com/office/drawing/2014/main" id="{8A81F044-8268-4632-858F-B8A33BE11AE7}"/>
              </a:ext>
            </a:extLst>
          </p:cNvPr>
          <p:cNvSpPr/>
          <p:nvPr/>
        </p:nvSpPr>
        <p:spPr>
          <a:xfrm rot="18664600">
            <a:off x="1926850" y="2295869"/>
            <a:ext cx="520620" cy="1538629"/>
          </a:xfrm>
          <a:custGeom>
            <a:avLst/>
            <a:gdLst>
              <a:gd name="connsiteX0" fmla="*/ 260310 w 520620"/>
              <a:gd name="connsiteY0" fmla="*/ 1753869 h 1753869"/>
              <a:gd name="connsiteX1" fmla="*/ 0 w 520620"/>
              <a:gd name="connsiteY1" fmla="*/ 1267460 h 1753869"/>
              <a:gd name="connsiteX2" fmla="*/ 109498 w 520620"/>
              <a:gd name="connsiteY2" fmla="*/ 1267460 h 1753869"/>
              <a:gd name="connsiteX3" fmla="*/ 277359 w 520620"/>
              <a:gd name="connsiteY3" fmla="*/ 0 h 1753869"/>
              <a:gd name="connsiteX4" fmla="*/ 415887 w 520620"/>
              <a:gd name="connsiteY4" fmla="*/ 1267460 h 1753869"/>
              <a:gd name="connsiteX5" fmla="*/ 520620 w 520620"/>
              <a:gd name="connsiteY5" fmla="*/ 1267460 h 17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620" h="1753869">
                <a:moveTo>
                  <a:pt x="260310" y="1753869"/>
                </a:moveTo>
                <a:lnTo>
                  <a:pt x="0" y="1267460"/>
                </a:lnTo>
                <a:lnTo>
                  <a:pt x="109498" y="1267460"/>
                </a:lnTo>
                <a:lnTo>
                  <a:pt x="277359" y="0"/>
                </a:lnTo>
                <a:lnTo>
                  <a:pt x="415887" y="1267460"/>
                </a:lnTo>
                <a:lnTo>
                  <a:pt x="520620" y="1267460"/>
                </a:lnTo>
                <a:close/>
              </a:path>
            </a:pathLst>
          </a:custGeom>
          <a:gradFill>
            <a:gsLst>
              <a:gs pos="0">
                <a:schemeClr val="tx1">
                  <a:alpha val="30000"/>
                </a:schemeClr>
              </a:gs>
              <a:gs pos="46000">
                <a:schemeClr val="tx1">
                  <a:alpha val="70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959E99AA-3ECB-4F3A-8C6E-3ACA01712EE5}"/>
              </a:ext>
            </a:extLst>
          </p:cNvPr>
          <p:cNvSpPr/>
          <p:nvPr/>
        </p:nvSpPr>
        <p:spPr>
          <a:xfrm rot="3878768">
            <a:off x="4482798" y="1712003"/>
            <a:ext cx="520620" cy="2610568"/>
          </a:xfrm>
          <a:custGeom>
            <a:avLst/>
            <a:gdLst>
              <a:gd name="connsiteX0" fmla="*/ 260310 w 520620"/>
              <a:gd name="connsiteY0" fmla="*/ 1753869 h 1753869"/>
              <a:gd name="connsiteX1" fmla="*/ 0 w 520620"/>
              <a:gd name="connsiteY1" fmla="*/ 1267460 h 1753869"/>
              <a:gd name="connsiteX2" fmla="*/ 109498 w 520620"/>
              <a:gd name="connsiteY2" fmla="*/ 1267460 h 1753869"/>
              <a:gd name="connsiteX3" fmla="*/ 277359 w 520620"/>
              <a:gd name="connsiteY3" fmla="*/ 0 h 1753869"/>
              <a:gd name="connsiteX4" fmla="*/ 415887 w 520620"/>
              <a:gd name="connsiteY4" fmla="*/ 1267460 h 1753869"/>
              <a:gd name="connsiteX5" fmla="*/ 520620 w 520620"/>
              <a:gd name="connsiteY5" fmla="*/ 1267460 h 17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620" h="1753869">
                <a:moveTo>
                  <a:pt x="260310" y="1753869"/>
                </a:moveTo>
                <a:lnTo>
                  <a:pt x="0" y="1267460"/>
                </a:lnTo>
                <a:lnTo>
                  <a:pt x="109498" y="1267460"/>
                </a:lnTo>
                <a:lnTo>
                  <a:pt x="277359" y="0"/>
                </a:lnTo>
                <a:lnTo>
                  <a:pt x="415887" y="1267460"/>
                </a:lnTo>
                <a:lnTo>
                  <a:pt x="520620" y="1267460"/>
                </a:lnTo>
                <a:close/>
              </a:path>
            </a:pathLst>
          </a:custGeom>
          <a:gradFill>
            <a:gsLst>
              <a:gs pos="0">
                <a:schemeClr val="tx1">
                  <a:alpha val="30000"/>
                </a:schemeClr>
              </a:gs>
              <a:gs pos="82000">
                <a:schemeClr val="tx1">
                  <a:alpha val="70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B13C9380-4477-4DC4-9E65-3DAC4A2E8853}"/>
              </a:ext>
            </a:extLst>
          </p:cNvPr>
          <p:cNvSpPr/>
          <p:nvPr/>
        </p:nvSpPr>
        <p:spPr>
          <a:xfrm rot="3145409">
            <a:off x="5180412" y="2082243"/>
            <a:ext cx="520620" cy="2313490"/>
          </a:xfrm>
          <a:custGeom>
            <a:avLst/>
            <a:gdLst>
              <a:gd name="connsiteX0" fmla="*/ 260310 w 520620"/>
              <a:gd name="connsiteY0" fmla="*/ 1753869 h 1753869"/>
              <a:gd name="connsiteX1" fmla="*/ 0 w 520620"/>
              <a:gd name="connsiteY1" fmla="*/ 1267460 h 1753869"/>
              <a:gd name="connsiteX2" fmla="*/ 109498 w 520620"/>
              <a:gd name="connsiteY2" fmla="*/ 1267460 h 1753869"/>
              <a:gd name="connsiteX3" fmla="*/ 277359 w 520620"/>
              <a:gd name="connsiteY3" fmla="*/ 0 h 1753869"/>
              <a:gd name="connsiteX4" fmla="*/ 415887 w 520620"/>
              <a:gd name="connsiteY4" fmla="*/ 1267460 h 1753869"/>
              <a:gd name="connsiteX5" fmla="*/ 520620 w 520620"/>
              <a:gd name="connsiteY5" fmla="*/ 1267460 h 175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620" h="1753869">
                <a:moveTo>
                  <a:pt x="260310" y="1753869"/>
                </a:moveTo>
                <a:lnTo>
                  <a:pt x="0" y="1267460"/>
                </a:lnTo>
                <a:lnTo>
                  <a:pt x="109498" y="1267460"/>
                </a:lnTo>
                <a:lnTo>
                  <a:pt x="277359" y="0"/>
                </a:lnTo>
                <a:lnTo>
                  <a:pt x="415887" y="1267460"/>
                </a:lnTo>
                <a:lnTo>
                  <a:pt x="520620" y="1267460"/>
                </a:lnTo>
                <a:close/>
              </a:path>
            </a:pathLst>
          </a:custGeom>
          <a:gradFill>
            <a:gsLst>
              <a:gs pos="0">
                <a:schemeClr val="tx1">
                  <a:alpha val="30000"/>
                </a:schemeClr>
              </a:gs>
              <a:gs pos="46000">
                <a:schemeClr val="tx1">
                  <a:alpha val="7000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909111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wd">
                                    <p:tmPct val="1000"/>
                                  </p:iterate>
                                  <p:childTnLst>
                                    <p:set>
                                      <p:cBhvr>
                                        <p:cTn id="6" dur="1" fill="hold">
                                          <p:stCondLst>
                                            <p:cond delay="0"/>
                                          </p:stCondLst>
                                        </p:cTn>
                                        <p:tgtEl>
                                          <p:spTgt spid="16"/>
                                        </p:tgtEl>
                                        <p:attrNameLst>
                                          <p:attrName>style.visibility</p:attrName>
                                        </p:attrNameLst>
                                      </p:cBhvr>
                                      <p:to>
                                        <p:strVal val="visible"/>
                                      </p:to>
                                    </p:set>
                                    <p:animEffect transition="in" filter="wipe(left)">
                                      <p:cBhvr>
                                        <p:cTn id="7" dur="100"/>
                                        <p:tgtEl>
                                          <p:spTgt spid="16"/>
                                        </p:tgtEl>
                                      </p:cBhvr>
                                    </p:animEffec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par>
                          <p:cTn id="8" fill="hold">
                            <p:stCondLst>
                              <p:cond delay="100"/>
                            </p:stCondLst>
                            <p:childTnLst>
                              <p:par>
                                <p:cTn id="9" presetID="22" presetClass="entr" presetSubtype="8" fill="hold" grpId="0" nodeType="afterEffect">
                                  <p:stCondLst>
                                    <p:cond delay="0"/>
                                  </p:stCondLst>
                                  <p:iterate type="wd">
                                    <p:tmPct val="0"/>
                                  </p:iterate>
                                  <p:childTnLst>
                                    <p:set>
                                      <p:cBhvr>
                                        <p:cTn id="10" dur="1" fill="hold">
                                          <p:stCondLst>
                                            <p:cond delay="0"/>
                                          </p:stCondLst>
                                        </p:cTn>
                                        <p:tgtEl>
                                          <p:spTgt spid="17"/>
                                        </p:tgtEl>
                                        <p:attrNameLst>
                                          <p:attrName>style.visibility</p:attrName>
                                        </p:attrNameLst>
                                      </p:cBhvr>
                                      <p:to>
                                        <p:strVal val="visible"/>
                                      </p:to>
                                    </p:set>
                                    <p:animEffect transition="in" filter="wipe(left)">
                                      <p:cBhvr>
                                        <p:cTn id="11" dur="100"/>
                                        <p:tgtEl>
                                          <p:spTgt spid="17"/>
                                        </p:tgtEl>
                                      </p:cBhvr>
                                    </p:animEffect>
                                  </p:childTnLst>
                                  <p:subTnLst>
                                    <p:audio>
                                      <p:cMediaNode>
                                        <p:cTn display="0" masterRel="sameClick">
                                          <p:stCondLst>
                                            <p:cond evt="begin" delay="0">
                                              <p:tn val="9"/>
                                            </p:cond>
                                          </p:stCondLst>
                                          <p:endCondLst>
                                            <p:cond evt="onStopAudio" delay="0">
                                              <p:tgtEl>
                                                <p:sldTgt/>
                                              </p:tgtEl>
                                            </p:cond>
                                          </p:endCondLst>
                                        </p:cTn>
                                        <p:tgtEl>
                                          <p:sndTgt r:embed="rId3" name="type.wav"/>
                                        </p:tgtEl>
                                      </p:cMediaNode>
                                    </p:audio>
                                  </p:subTnLst>
                                </p:cTn>
                              </p:par>
                            </p:childTnLst>
                          </p:cTn>
                        </p:par>
                        <p:par>
                          <p:cTn id="12" fill="hold">
                            <p:stCondLst>
                              <p:cond delay="200"/>
                            </p:stCondLst>
                            <p:childTnLst>
                              <p:par>
                                <p:cTn id="13" presetID="22" presetClass="entr" presetSubtype="8" fill="hold" grpId="0" nodeType="afterEffect">
                                  <p:stCondLst>
                                    <p:cond delay="0"/>
                                  </p:stCondLst>
                                  <p:iterate type="wd">
                                    <p:tmPct val="0"/>
                                  </p:iterate>
                                  <p:childTnLst>
                                    <p:set>
                                      <p:cBhvr>
                                        <p:cTn id="14" dur="1" fill="hold">
                                          <p:stCondLst>
                                            <p:cond delay="0"/>
                                          </p:stCondLst>
                                        </p:cTn>
                                        <p:tgtEl>
                                          <p:spTgt spid="18"/>
                                        </p:tgtEl>
                                        <p:attrNameLst>
                                          <p:attrName>style.visibility</p:attrName>
                                        </p:attrNameLst>
                                      </p:cBhvr>
                                      <p:to>
                                        <p:strVal val="visible"/>
                                      </p:to>
                                    </p:set>
                                    <p:animEffect transition="in" filter="wipe(left)">
                                      <p:cBhvr>
                                        <p:cTn id="15" dur="100"/>
                                        <p:tgtEl>
                                          <p:spTgt spid="18"/>
                                        </p:tgtEl>
                                      </p:cBhvr>
                                    </p:animEffect>
                                  </p:childTnLst>
                                  <p:subTnLst>
                                    <p:audio>
                                      <p:cMediaNode>
                                        <p:cTn display="0" masterRel="sameClick">
                                          <p:stCondLst>
                                            <p:cond evt="begin" delay="0">
                                              <p:tn val="13"/>
                                            </p:cond>
                                          </p:stCondLst>
                                          <p:endCondLst>
                                            <p:cond evt="onStopAudio" delay="0">
                                              <p:tgtEl>
                                                <p:sldTgt/>
                                              </p:tgtEl>
                                            </p:cond>
                                          </p:endCondLst>
                                        </p:cTn>
                                        <p:tgtEl>
                                          <p:sndTgt r:embed="rId3" name="type.wav"/>
                                        </p:tgtEl>
                                      </p:cMediaNode>
                                    </p:audio>
                                  </p:subTnLst>
                                </p:cTn>
                              </p:par>
                            </p:childTnLst>
                          </p:cTn>
                        </p:par>
                        <p:par>
                          <p:cTn id="16" fill="hold">
                            <p:stCondLst>
                              <p:cond delay="300"/>
                            </p:stCondLst>
                            <p:childTnLst>
                              <p:par>
                                <p:cTn id="17" presetID="22" presetClass="entr" presetSubtype="8" fill="hold" grpId="0" nodeType="afterEffect">
                                  <p:stCondLst>
                                    <p:cond delay="0"/>
                                  </p:stCondLst>
                                  <p:iterate type="wd">
                                    <p:tmPct val="0"/>
                                  </p:iterate>
                                  <p:childTnLst>
                                    <p:set>
                                      <p:cBhvr>
                                        <p:cTn id="18" dur="1" fill="hold">
                                          <p:stCondLst>
                                            <p:cond delay="0"/>
                                          </p:stCondLst>
                                        </p:cTn>
                                        <p:tgtEl>
                                          <p:spTgt spid="19"/>
                                        </p:tgtEl>
                                        <p:attrNameLst>
                                          <p:attrName>style.visibility</p:attrName>
                                        </p:attrNameLst>
                                      </p:cBhvr>
                                      <p:to>
                                        <p:strVal val="visible"/>
                                      </p:to>
                                    </p:set>
                                    <p:animEffect transition="in" filter="wipe(left)">
                                      <p:cBhvr>
                                        <p:cTn id="19" dur="100"/>
                                        <p:tgtEl>
                                          <p:spTgt spid="19"/>
                                        </p:tgtEl>
                                      </p:cBhvr>
                                    </p:animEffect>
                                  </p:childTnLst>
                                  <p:subTnLst>
                                    <p:audio>
                                      <p:cMediaNode>
                                        <p:cTn display="0" masterRel="sameClick">
                                          <p:stCondLst>
                                            <p:cond evt="begin" delay="0">
                                              <p:tn val="17"/>
                                            </p:cond>
                                          </p:stCondLst>
                                          <p:endCondLst>
                                            <p:cond evt="onStopAudio" delay="0">
                                              <p:tgtEl>
                                                <p:sldTgt/>
                                              </p:tgtEl>
                                            </p:cond>
                                          </p:endCondLst>
                                        </p:cTn>
                                        <p:tgtEl>
                                          <p:sndTgt r:embed="rId3" name="type.wav"/>
                                        </p:tgtEl>
                                      </p:cMediaNode>
                                    </p:audio>
                                  </p:subTnLst>
                                </p:cTn>
                              </p:par>
                            </p:childTnLst>
                          </p:cTn>
                        </p:par>
                        <p:par>
                          <p:cTn id="20" fill="hold">
                            <p:stCondLst>
                              <p:cond delay="400"/>
                            </p:stCondLst>
                            <p:childTnLst>
                              <p:par>
                                <p:cTn id="21" presetID="22" presetClass="entr" presetSubtype="8" fill="hold" grpId="0" nodeType="afterEffect">
                                  <p:stCondLst>
                                    <p:cond delay="0"/>
                                  </p:stCondLst>
                                  <p:iterate type="wd">
                                    <p:tmPct val="0"/>
                                  </p:iterate>
                                  <p:childTnLst>
                                    <p:set>
                                      <p:cBhvr>
                                        <p:cTn id="22" dur="1" fill="hold">
                                          <p:stCondLst>
                                            <p:cond delay="0"/>
                                          </p:stCondLst>
                                        </p:cTn>
                                        <p:tgtEl>
                                          <p:spTgt spid="20"/>
                                        </p:tgtEl>
                                        <p:attrNameLst>
                                          <p:attrName>style.visibility</p:attrName>
                                        </p:attrNameLst>
                                      </p:cBhvr>
                                      <p:to>
                                        <p:strVal val="visible"/>
                                      </p:to>
                                    </p:set>
                                    <p:animEffect transition="in" filter="wipe(left)">
                                      <p:cBhvr>
                                        <p:cTn id="23" dur="100"/>
                                        <p:tgtEl>
                                          <p:spTgt spid="20"/>
                                        </p:tgtEl>
                                      </p:cBhvr>
                                    </p:animEffect>
                                  </p:childTnLst>
                                  <p:subTnLst>
                                    <p:audio>
                                      <p:cMediaNode>
                                        <p:cTn display="0" masterRel="sameClick">
                                          <p:stCondLst>
                                            <p:cond evt="begin" delay="0">
                                              <p:tn val="21"/>
                                            </p:cond>
                                          </p:stCondLst>
                                          <p:endCondLst>
                                            <p:cond evt="onStopAudio" delay="0">
                                              <p:tgtEl>
                                                <p:sldTgt/>
                                              </p:tgtEl>
                                            </p:cond>
                                          </p:endCondLst>
                                        </p:cTn>
                                        <p:tgtEl>
                                          <p:sndTgt r:embed="rId3" name="type.wav"/>
                                        </p:tgtEl>
                                      </p:cMediaNode>
                                    </p:audio>
                                  </p:subTnLst>
                                </p:cTn>
                              </p:par>
                            </p:childTnLst>
                          </p:cTn>
                        </p:par>
                        <p:par>
                          <p:cTn id="24" fill="hold">
                            <p:stCondLst>
                              <p:cond delay="500"/>
                            </p:stCondLst>
                            <p:childTnLst>
                              <p:par>
                                <p:cTn id="25" presetID="22" presetClass="entr" presetSubtype="8" fill="hold" grpId="0" nodeType="afterEffect">
                                  <p:stCondLst>
                                    <p:cond delay="0"/>
                                  </p:stCondLst>
                                  <p:iterate type="wd">
                                    <p:tmPct val="0"/>
                                  </p:iterate>
                                  <p:childTnLst>
                                    <p:set>
                                      <p:cBhvr>
                                        <p:cTn id="26" dur="1" fill="hold">
                                          <p:stCondLst>
                                            <p:cond delay="0"/>
                                          </p:stCondLst>
                                        </p:cTn>
                                        <p:tgtEl>
                                          <p:spTgt spid="21"/>
                                        </p:tgtEl>
                                        <p:attrNameLst>
                                          <p:attrName>style.visibility</p:attrName>
                                        </p:attrNameLst>
                                      </p:cBhvr>
                                      <p:to>
                                        <p:strVal val="visible"/>
                                      </p:to>
                                    </p:set>
                                    <p:animEffect transition="in" filter="wipe(left)">
                                      <p:cBhvr>
                                        <p:cTn id="27" dur="100"/>
                                        <p:tgtEl>
                                          <p:spTgt spid="21"/>
                                        </p:tgtEl>
                                      </p:cBhvr>
                                    </p:animEffect>
                                  </p:childTnLst>
                                  <p:subTnLst>
                                    <p:audio>
                                      <p:cMediaNode>
                                        <p:cTn display="0" masterRel="sameClick">
                                          <p:stCondLst>
                                            <p:cond evt="begin" delay="0">
                                              <p:tn val="25"/>
                                            </p:cond>
                                          </p:stCondLst>
                                          <p:endCondLst>
                                            <p:cond evt="onStopAudio" delay="0">
                                              <p:tgtEl>
                                                <p:sldTgt/>
                                              </p:tgtEl>
                                            </p:cond>
                                          </p:endCondLst>
                                        </p:cTn>
                                        <p:tgtEl>
                                          <p:sndTgt r:embed="rId3" name="type.wav"/>
                                        </p:tgtEl>
                                      </p:cMediaNode>
                                    </p:audio>
                                  </p:subTnLst>
                                </p:cTn>
                              </p:par>
                            </p:childTnLst>
                          </p:cTn>
                        </p:par>
                        <p:par>
                          <p:cTn id="28" fill="hold">
                            <p:stCondLst>
                              <p:cond delay="600"/>
                            </p:stCondLst>
                            <p:childTnLst>
                              <p:par>
                                <p:cTn id="29" presetID="22" presetClass="entr" presetSubtype="8" fill="hold" grpId="0" nodeType="afterEffect">
                                  <p:stCondLst>
                                    <p:cond delay="0"/>
                                  </p:stCondLst>
                                  <p:iterate type="wd">
                                    <p:tmPct val="0"/>
                                  </p:iterate>
                                  <p:childTnLst>
                                    <p:set>
                                      <p:cBhvr>
                                        <p:cTn id="30" dur="1" fill="hold">
                                          <p:stCondLst>
                                            <p:cond delay="0"/>
                                          </p:stCondLst>
                                        </p:cTn>
                                        <p:tgtEl>
                                          <p:spTgt spid="22"/>
                                        </p:tgtEl>
                                        <p:attrNameLst>
                                          <p:attrName>style.visibility</p:attrName>
                                        </p:attrNameLst>
                                      </p:cBhvr>
                                      <p:to>
                                        <p:strVal val="visible"/>
                                      </p:to>
                                    </p:set>
                                    <p:animEffect transition="in" filter="wipe(left)">
                                      <p:cBhvr>
                                        <p:cTn id="31" dur="100"/>
                                        <p:tgtEl>
                                          <p:spTgt spid="22"/>
                                        </p:tgtEl>
                                      </p:cBhvr>
                                    </p:animEffect>
                                  </p:childTnLst>
                                  <p:subTnLst>
                                    <p:audio>
                                      <p:cMediaNode>
                                        <p:cTn display="0" masterRel="sameClick">
                                          <p:stCondLst>
                                            <p:cond evt="begin" delay="0">
                                              <p:tn val="29"/>
                                            </p:cond>
                                          </p:stCondLst>
                                          <p:endCondLst>
                                            <p:cond evt="onStopAudio" delay="0">
                                              <p:tgtEl>
                                                <p:sldTgt/>
                                              </p:tgtEl>
                                            </p:cond>
                                          </p:endCondLst>
                                        </p:cTn>
                                        <p:tgtEl>
                                          <p:sndTgt r:embed="rId3" name="type.wav"/>
                                        </p:tgtEl>
                                      </p:cMediaNode>
                                    </p:audio>
                                  </p:subTnLst>
                                </p:cTn>
                              </p:par>
                            </p:childTnLst>
                          </p:cTn>
                        </p:par>
                        <p:par>
                          <p:cTn id="32" fill="hold">
                            <p:stCondLst>
                              <p:cond delay="700"/>
                            </p:stCondLst>
                            <p:childTnLst>
                              <p:par>
                                <p:cTn id="33" presetID="22" presetClass="entr" presetSubtype="8" fill="hold" grpId="0" nodeType="afterEffect">
                                  <p:stCondLst>
                                    <p:cond delay="0"/>
                                  </p:stCondLst>
                                  <p:iterate type="wd">
                                    <p:tmPct val="0"/>
                                  </p:iterate>
                                  <p:childTnLst>
                                    <p:set>
                                      <p:cBhvr>
                                        <p:cTn id="34" dur="1" fill="hold">
                                          <p:stCondLst>
                                            <p:cond delay="0"/>
                                          </p:stCondLst>
                                        </p:cTn>
                                        <p:tgtEl>
                                          <p:spTgt spid="23"/>
                                        </p:tgtEl>
                                        <p:attrNameLst>
                                          <p:attrName>style.visibility</p:attrName>
                                        </p:attrNameLst>
                                      </p:cBhvr>
                                      <p:to>
                                        <p:strVal val="visible"/>
                                      </p:to>
                                    </p:set>
                                    <p:animEffect transition="in" filter="wipe(left)">
                                      <p:cBhvr>
                                        <p:cTn id="35" dur="100"/>
                                        <p:tgtEl>
                                          <p:spTgt spid="23"/>
                                        </p:tgtEl>
                                      </p:cBhvr>
                                    </p:animEffect>
                                  </p:childTnLst>
                                  <p:subTnLst>
                                    <p:audio>
                                      <p:cMediaNode>
                                        <p:cTn display="0" masterRel="sameClick">
                                          <p:stCondLst>
                                            <p:cond evt="begin" delay="0">
                                              <p:tn val="33"/>
                                            </p:cond>
                                          </p:stCondLst>
                                          <p:endCondLst>
                                            <p:cond evt="onStopAudio" delay="0">
                                              <p:tgtEl>
                                                <p:sldTgt/>
                                              </p:tgtEl>
                                            </p:cond>
                                          </p:endCondLst>
                                        </p:cTn>
                                        <p:tgtEl>
                                          <p:sndTgt r:embed="rId3" name="type.wav"/>
                                        </p:tgtEl>
                                      </p:cMediaNode>
                                    </p:audio>
                                  </p:subTnLst>
                                </p:cTn>
                              </p:par>
                            </p:childTnLst>
                          </p:cTn>
                        </p:par>
                        <p:par>
                          <p:cTn id="36" fill="hold">
                            <p:stCondLst>
                              <p:cond delay="800"/>
                            </p:stCondLst>
                            <p:childTnLst>
                              <p:par>
                                <p:cTn id="37" presetID="22" presetClass="entr" presetSubtype="8" fill="hold" grpId="0" nodeType="afterEffect">
                                  <p:stCondLst>
                                    <p:cond delay="0"/>
                                  </p:stCondLst>
                                  <p:iterate type="wd">
                                    <p:tmPct val="0"/>
                                  </p:iterate>
                                  <p:childTnLst>
                                    <p:set>
                                      <p:cBhvr>
                                        <p:cTn id="38" dur="1" fill="hold">
                                          <p:stCondLst>
                                            <p:cond delay="0"/>
                                          </p:stCondLst>
                                        </p:cTn>
                                        <p:tgtEl>
                                          <p:spTgt spid="24"/>
                                        </p:tgtEl>
                                        <p:attrNameLst>
                                          <p:attrName>style.visibility</p:attrName>
                                        </p:attrNameLst>
                                      </p:cBhvr>
                                      <p:to>
                                        <p:strVal val="visible"/>
                                      </p:to>
                                    </p:set>
                                    <p:animEffect transition="in" filter="wipe(left)">
                                      <p:cBhvr>
                                        <p:cTn id="39" dur="100"/>
                                        <p:tgtEl>
                                          <p:spTgt spid="24"/>
                                        </p:tgtEl>
                                      </p:cBhvr>
                                    </p:animEffect>
                                  </p:childTnLst>
                                  <p:subTnLst>
                                    <p:audio>
                                      <p:cMediaNode>
                                        <p:cTn display="0" masterRel="sameClick">
                                          <p:stCondLst>
                                            <p:cond evt="begin" delay="0">
                                              <p:tn val="37"/>
                                            </p:cond>
                                          </p:stCondLst>
                                          <p:endCondLst>
                                            <p:cond evt="onStopAudio" delay="0">
                                              <p:tgtEl>
                                                <p:sldTgt/>
                                              </p:tgtEl>
                                            </p:cond>
                                          </p:endCondLst>
                                        </p:cTn>
                                        <p:tgtEl>
                                          <p:sndTgt r:embed="rId3" name="type.wav"/>
                                        </p:tgtEl>
                                      </p:cMediaNode>
                                    </p:audio>
                                  </p:subTnLst>
                                </p:cTn>
                              </p:par>
                            </p:childTnLst>
                          </p:cTn>
                        </p:par>
                        <p:par>
                          <p:cTn id="40" fill="hold">
                            <p:stCondLst>
                              <p:cond delay="900"/>
                            </p:stCondLst>
                            <p:childTnLst>
                              <p:par>
                                <p:cTn id="41" presetID="22" presetClass="entr" presetSubtype="8" fill="hold" grpId="0" nodeType="afterEffect">
                                  <p:stCondLst>
                                    <p:cond delay="0"/>
                                  </p:stCondLst>
                                  <p:iterate type="wd">
                                    <p:tmPct val="0"/>
                                  </p:iterate>
                                  <p:childTnLst>
                                    <p:set>
                                      <p:cBhvr>
                                        <p:cTn id="42" dur="1" fill="hold">
                                          <p:stCondLst>
                                            <p:cond delay="0"/>
                                          </p:stCondLst>
                                        </p:cTn>
                                        <p:tgtEl>
                                          <p:spTgt spid="25"/>
                                        </p:tgtEl>
                                        <p:attrNameLst>
                                          <p:attrName>style.visibility</p:attrName>
                                        </p:attrNameLst>
                                      </p:cBhvr>
                                      <p:to>
                                        <p:strVal val="visible"/>
                                      </p:to>
                                    </p:set>
                                    <p:animEffect transition="in" filter="wipe(left)">
                                      <p:cBhvr>
                                        <p:cTn id="43" dur="100"/>
                                        <p:tgtEl>
                                          <p:spTgt spid="25"/>
                                        </p:tgtEl>
                                      </p:cBhvr>
                                    </p:animEffect>
                                  </p:childTnLst>
                                  <p:subTnLst>
                                    <p:audio>
                                      <p:cMediaNode>
                                        <p:cTn display="0" masterRel="sameClick">
                                          <p:stCondLst>
                                            <p:cond evt="begin" delay="0">
                                              <p:tn val="41"/>
                                            </p:cond>
                                          </p:stCondLst>
                                          <p:endCondLst>
                                            <p:cond evt="onStopAudio" delay="0">
                                              <p:tgtEl>
                                                <p:sldTgt/>
                                              </p:tgtEl>
                                            </p:cond>
                                          </p:endCondLst>
                                        </p:cTn>
                                        <p:tgtEl>
                                          <p:sndTgt r:embed="rId3" name="type.wav"/>
                                        </p:tgtEl>
                                      </p:cMediaNode>
                                    </p:audio>
                                  </p:sub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left)">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iterate type="lt">
                                    <p:tmPct val="10000"/>
                                  </p:iterate>
                                  <p:childTnLst>
                                    <p:set>
                                      <p:cBhvr>
                                        <p:cTn id="52" dur="1" fill="hold">
                                          <p:stCondLst>
                                            <p:cond delay="0"/>
                                          </p:stCondLst>
                                        </p:cTn>
                                        <p:tgtEl>
                                          <p:spTgt spid="7"/>
                                        </p:tgtEl>
                                        <p:attrNameLst>
                                          <p:attrName>style.visibility</p:attrName>
                                        </p:attrNameLst>
                                      </p:cBhvr>
                                      <p:to>
                                        <p:strVal val="visible"/>
                                      </p:to>
                                    </p:set>
                                    <p:animEffect transition="in" filter="wipe(left)">
                                      <p:cBhvr>
                                        <p:cTn id="53" dur="100"/>
                                        <p:tgtEl>
                                          <p:spTgt spid="7"/>
                                        </p:tgtEl>
                                      </p:cBhvr>
                                    </p:animEffect>
                                  </p:childTnLst>
                                </p:cTn>
                              </p:par>
                            </p:childTnLst>
                          </p:cTn>
                        </p:par>
                        <p:par>
                          <p:cTn id="54" fill="hold">
                            <p:stCondLst>
                              <p:cond delay="100"/>
                            </p:stCondLst>
                            <p:childTnLst>
                              <p:par>
                                <p:cTn id="55" presetID="22" presetClass="entr" presetSubtype="8" fill="hold" grpId="0" nodeType="afterEffect">
                                  <p:stCondLst>
                                    <p:cond delay="0"/>
                                  </p:stCondLst>
                                  <p:iterate type="lt">
                                    <p:tmPct val="10000"/>
                                  </p:iterate>
                                  <p:childTnLst>
                                    <p:set>
                                      <p:cBhvr>
                                        <p:cTn id="56" dur="1" fill="hold">
                                          <p:stCondLst>
                                            <p:cond delay="0"/>
                                          </p:stCondLst>
                                        </p:cTn>
                                        <p:tgtEl>
                                          <p:spTgt spid="8"/>
                                        </p:tgtEl>
                                        <p:attrNameLst>
                                          <p:attrName>style.visibility</p:attrName>
                                        </p:attrNameLst>
                                      </p:cBhvr>
                                      <p:to>
                                        <p:strVal val="visible"/>
                                      </p:to>
                                    </p:set>
                                    <p:animEffect transition="in" filter="wipe(left)">
                                      <p:cBhvr>
                                        <p:cTn id="57" dur="100"/>
                                        <p:tgtEl>
                                          <p:spTgt spid="8"/>
                                        </p:tgtEl>
                                      </p:cBhvr>
                                    </p:animEffect>
                                  </p:childTnLst>
                                </p:cTn>
                              </p:par>
                            </p:childTnLst>
                          </p:cTn>
                        </p:par>
                        <p:par>
                          <p:cTn id="58" fill="hold">
                            <p:stCondLst>
                              <p:cond delay="200"/>
                            </p:stCondLst>
                            <p:childTnLst>
                              <p:par>
                                <p:cTn id="59" presetID="22" presetClass="entr" presetSubtype="8" fill="hold" grpId="0" nodeType="afterEffect">
                                  <p:stCondLst>
                                    <p:cond delay="0"/>
                                  </p:stCondLst>
                                  <p:iterate type="lt">
                                    <p:tmPct val="10000"/>
                                  </p:iterate>
                                  <p:childTnLst>
                                    <p:set>
                                      <p:cBhvr>
                                        <p:cTn id="60" dur="1" fill="hold">
                                          <p:stCondLst>
                                            <p:cond delay="0"/>
                                          </p:stCondLst>
                                        </p:cTn>
                                        <p:tgtEl>
                                          <p:spTgt spid="9"/>
                                        </p:tgtEl>
                                        <p:attrNameLst>
                                          <p:attrName>style.visibility</p:attrName>
                                        </p:attrNameLst>
                                      </p:cBhvr>
                                      <p:to>
                                        <p:strVal val="visible"/>
                                      </p:to>
                                    </p:set>
                                    <p:animEffect transition="in" filter="wipe(left)">
                                      <p:cBhvr>
                                        <p:cTn id="61" dur="100"/>
                                        <p:tgtEl>
                                          <p:spTgt spid="9"/>
                                        </p:tgtEl>
                                      </p:cBhvr>
                                    </p:animEffect>
                                  </p:childTnLst>
                                </p:cTn>
                              </p:par>
                            </p:childTnLst>
                          </p:cTn>
                        </p:par>
                        <p:par>
                          <p:cTn id="62" fill="hold">
                            <p:stCondLst>
                              <p:cond delay="300"/>
                            </p:stCondLst>
                            <p:childTnLst>
                              <p:par>
                                <p:cTn id="63" presetID="22" presetClass="entr" presetSubtype="8" fill="hold" grpId="0" nodeType="afterEffect">
                                  <p:stCondLst>
                                    <p:cond delay="0"/>
                                  </p:stCondLst>
                                  <p:iterate type="lt">
                                    <p:tmPct val="10000"/>
                                  </p:iterate>
                                  <p:childTnLst>
                                    <p:set>
                                      <p:cBhvr>
                                        <p:cTn id="64" dur="1" fill="hold">
                                          <p:stCondLst>
                                            <p:cond delay="0"/>
                                          </p:stCondLst>
                                        </p:cTn>
                                        <p:tgtEl>
                                          <p:spTgt spid="10"/>
                                        </p:tgtEl>
                                        <p:attrNameLst>
                                          <p:attrName>style.visibility</p:attrName>
                                        </p:attrNameLst>
                                      </p:cBhvr>
                                      <p:to>
                                        <p:strVal val="visible"/>
                                      </p:to>
                                    </p:set>
                                    <p:animEffect transition="in" filter="wipe(left)">
                                      <p:cBhvr>
                                        <p:cTn id="65" dur="100"/>
                                        <p:tgtEl>
                                          <p:spTgt spid="10"/>
                                        </p:tgtEl>
                                      </p:cBhvr>
                                    </p:animEffect>
                                  </p:childTnLst>
                                </p:cTn>
                              </p:par>
                            </p:childTnLst>
                          </p:cTn>
                        </p:par>
                        <p:par>
                          <p:cTn id="66" fill="hold">
                            <p:stCondLst>
                              <p:cond delay="400"/>
                            </p:stCondLst>
                            <p:childTnLst>
                              <p:par>
                                <p:cTn id="67" presetID="22" presetClass="entr" presetSubtype="8" fill="hold" grpId="0" nodeType="afterEffect">
                                  <p:stCondLst>
                                    <p:cond delay="0"/>
                                  </p:stCondLst>
                                  <p:iterate type="lt">
                                    <p:tmPct val="10000"/>
                                  </p:iterate>
                                  <p:childTnLst>
                                    <p:set>
                                      <p:cBhvr>
                                        <p:cTn id="68" dur="1" fill="hold">
                                          <p:stCondLst>
                                            <p:cond delay="0"/>
                                          </p:stCondLst>
                                        </p:cTn>
                                        <p:tgtEl>
                                          <p:spTgt spid="11"/>
                                        </p:tgtEl>
                                        <p:attrNameLst>
                                          <p:attrName>style.visibility</p:attrName>
                                        </p:attrNameLst>
                                      </p:cBhvr>
                                      <p:to>
                                        <p:strVal val="visible"/>
                                      </p:to>
                                    </p:set>
                                    <p:animEffect transition="in" filter="wipe(left)">
                                      <p:cBhvr>
                                        <p:cTn id="69" dur="100"/>
                                        <p:tgtEl>
                                          <p:spTgt spid="11"/>
                                        </p:tgtEl>
                                      </p:cBhvr>
                                    </p:animEffect>
                                  </p:childTnLst>
                                </p:cTn>
                              </p:par>
                            </p:childTnLst>
                          </p:cTn>
                        </p:par>
                        <p:par>
                          <p:cTn id="70" fill="hold">
                            <p:stCondLst>
                              <p:cond delay="500"/>
                            </p:stCondLst>
                            <p:childTnLst>
                              <p:par>
                                <p:cTn id="71" presetID="22" presetClass="entr" presetSubtype="8" fill="hold" grpId="0" nodeType="afterEffect">
                                  <p:stCondLst>
                                    <p:cond delay="0"/>
                                  </p:stCondLst>
                                  <p:iterate type="lt">
                                    <p:tmPct val="10000"/>
                                  </p:iterate>
                                  <p:childTnLst>
                                    <p:set>
                                      <p:cBhvr>
                                        <p:cTn id="72" dur="1" fill="hold">
                                          <p:stCondLst>
                                            <p:cond delay="0"/>
                                          </p:stCondLst>
                                        </p:cTn>
                                        <p:tgtEl>
                                          <p:spTgt spid="12"/>
                                        </p:tgtEl>
                                        <p:attrNameLst>
                                          <p:attrName>style.visibility</p:attrName>
                                        </p:attrNameLst>
                                      </p:cBhvr>
                                      <p:to>
                                        <p:strVal val="visible"/>
                                      </p:to>
                                    </p:set>
                                    <p:animEffect transition="in" filter="wipe(left)">
                                      <p:cBhvr>
                                        <p:cTn id="73" dur="100"/>
                                        <p:tgtEl>
                                          <p:spTgt spid="12"/>
                                        </p:tgtEl>
                                      </p:cBhvr>
                                    </p:animEffect>
                                  </p:childTnLst>
                                </p:cTn>
                              </p:par>
                            </p:childTnLst>
                          </p:cTn>
                        </p:par>
                        <p:par>
                          <p:cTn id="74" fill="hold">
                            <p:stCondLst>
                              <p:cond delay="600"/>
                            </p:stCondLst>
                            <p:childTnLst>
                              <p:par>
                                <p:cTn id="75" presetID="22" presetClass="entr" presetSubtype="8" fill="hold" grpId="0" nodeType="afterEffect">
                                  <p:stCondLst>
                                    <p:cond delay="0"/>
                                  </p:stCondLst>
                                  <p:iterate type="lt">
                                    <p:tmPct val="10000"/>
                                  </p:iterate>
                                  <p:childTnLst>
                                    <p:set>
                                      <p:cBhvr>
                                        <p:cTn id="76" dur="1" fill="hold">
                                          <p:stCondLst>
                                            <p:cond delay="0"/>
                                          </p:stCondLst>
                                        </p:cTn>
                                        <p:tgtEl>
                                          <p:spTgt spid="13"/>
                                        </p:tgtEl>
                                        <p:attrNameLst>
                                          <p:attrName>style.visibility</p:attrName>
                                        </p:attrNameLst>
                                      </p:cBhvr>
                                      <p:to>
                                        <p:strVal val="visible"/>
                                      </p:to>
                                    </p:set>
                                    <p:animEffect transition="in" filter="wipe(left)">
                                      <p:cBhvr>
                                        <p:cTn id="77" dur="100"/>
                                        <p:tgtEl>
                                          <p:spTgt spid="13"/>
                                        </p:tgtEl>
                                      </p:cBhvr>
                                    </p:animEffect>
                                  </p:childTnLst>
                                </p:cTn>
                              </p:par>
                            </p:childTnLst>
                          </p:cTn>
                        </p:par>
                        <p:par>
                          <p:cTn id="78" fill="hold">
                            <p:stCondLst>
                              <p:cond delay="700"/>
                            </p:stCondLst>
                            <p:childTnLst>
                              <p:par>
                                <p:cTn id="79" presetID="22" presetClass="entr" presetSubtype="8" fill="hold" grpId="0" nodeType="afterEffect">
                                  <p:stCondLst>
                                    <p:cond delay="0"/>
                                  </p:stCondLst>
                                  <p:iterate type="lt">
                                    <p:tmPct val="10000"/>
                                  </p:iterate>
                                  <p:childTnLst>
                                    <p:set>
                                      <p:cBhvr>
                                        <p:cTn id="80" dur="1" fill="hold">
                                          <p:stCondLst>
                                            <p:cond delay="0"/>
                                          </p:stCondLst>
                                        </p:cTn>
                                        <p:tgtEl>
                                          <p:spTgt spid="14"/>
                                        </p:tgtEl>
                                        <p:attrNameLst>
                                          <p:attrName>style.visibility</p:attrName>
                                        </p:attrNameLst>
                                      </p:cBhvr>
                                      <p:to>
                                        <p:strVal val="visible"/>
                                      </p:to>
                                    </p:set>
                                    <p:animEffect transition="in" filter="wipe(left)">
                                      <p:cBhvr>
                                        <p:cTn id="81" dur="100"/>
                                        <p:tgtEl>
                                          <p:spTgt spid="14"/>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wipe(down)">
                                      <p:cBhvr>
                                        <p:cTn id="86" dur="500"/>
                                        <p:tgtEl>
                                          <p:spTgt spid="15"/>
                                        </p:tgtEl>
                                      </p:cBhvr>
                                    </p:animEffect>
                                  </p:childTnLst>
                                  <p:subTnLst>
                                    <p:audio>
                                      <p:cMediaNode>
                                        <p:cTn display="0" masterRel="sameClick">
                                          <p:stCondLst>
                                            <p:cond evt="begin" delay="0">
                                              <p:tn val="84"/>
                                            </p:cond>
                                          </p:stCondLst>
                                          <p:endCondLst>
                                            <p:cond evt="onStopAudio" delay="0">
                                              <p:tgtEl>
                                                <p:sldTgt/>
                                              </p:tgtEl>
                                            </p:cond>
                                          </p:endCondLst>
                                        </p:cTn>
                                        <p:tgtEl>
                                          <p:sndTgt r:embed="rId3" name="type.wav"/>
                                        </p:tgtEl>
                                      </p:cMediaNode>
                                    </p:audio>
                                  </p:sub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wipe(down)">
                                      <p:cBhvr>
                                        <p:cTn id="91" dur="500"/>
                                        <p:tgtEl>
                                          <p:spTgt spid="5"/>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wipe(left)">
                                      <p:cBhvr>
                                        <p:cTn id="94" dur="500"/>
                                        <p:tgtEl>
                                          <p:spTgt spid="35"/>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left)">
                                      <p:cBhvr>
                                        <p:cTn id="97" dur="500"/>
                                        <p:tgtEl>
                                          <p:spTgt spid="36"/>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wipe(left)">
                                      <p:cBhvr>
                                        <p:cTn id="10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35" grpId="0" animBg="1"/>
      <p:bldP spid="36" grpId="0" animBg="1"/>
      <p:bldP spid="3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111A25-6605-430B-B204-10C61522D3D0}"/>
              </a:ext>
            </a:extLst>
          </p:cNvPr>
          <p:cNvSpPr>
            <a:spLocks noGrp="1"/>
          </p:cNvSpPr>
          <p:nvPr>
            <p:ph idx="1"/>
          </p:nvPr>
        </p:nvSpPr>
        <p:spPr>
          <a:xfrm>
            <a:off x="0" y="0"/>
            <a:ext cx="7931426" cy="4632723"/>
          </a:xfrm>
        </p:spPr>
        <p:txBody>
          <a:bodyPr/>
          <a:lstStyle/>
          <a:p>
            <a:endParaRPr lang="en-US" dirty="0"/>
          </a:p>
        </p:txBody>
      </p:sp>
      <p:grpSp>
        <p:nvGrpSpPr>
          <p:cNvPr id="9" name="Group 8">
            <a:extLst>
              <a:ext uri="{FF2B5EF4-FFF2-40B4-BE49-F238E27FC236}">
                <a16:creationId xmlns:a16="http://schemas.microsoft.com/office/drawing/2014/main" id="{C909542A-EBCD-47EA-A295-525B40187EDE}"/>
              </a:ext>
            </a:extLst>
          </p:cNvPr>
          <p:cNvGrpSpPr/>
          <p:nvPr/>
        </p:nvGrpSpPr>
        <p:grpSpPr>
          <a:xfrm>
            <a:off x="655983" y="1053548"/>
            <a:ext cx="2657060" cy="1832656"/>
            <a:chOff x="655983" y="1053548"/>
            <a:chExt cx="2657060" cy="1832656"/>
          </a:xfrm>
        </p:grpSpPr>
        <p:sp>
          <p:nvSpPr>
            <p:cNvPr id="2" name="Rectangle 1">
              <a:hlinkClick r:id="rId3" action="ppaction://hlinksldjump"/>
              <a:extLst>
                <a:ext uri="{FF2B5EF4-FFF2-40B4-BE49-F238E27FC236}">
                  <a16:creationId xmlns:a16="http://schemas.microsoft.com/office/drawing/2014/main" id="{116E2981-3607-4380-B4C8-303177D0C598}"/>
                </a:ext>
              </a:extLst>
            </p:cNvPr>
            <p:cNvSpPr/>
            <p:nvPr/>
          </p:nvSpPr>
          <p:spPr>
            <a:xfrm>
              <a:off x="655983" y="1331843"/>
              <a:ext cx="2657060" cy="1554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plane</a:t>
              </a:r>
            </a:p>
          </p:txBody>
        </p:sp>
        <p:sp>
          <p:nvSpPr>
            <p:cNvPr id="6" name="Rectangle 5">
              <a:extLst>
                <a:ext uri="{FF2B5EF4-FFF2-40B4-BE49-F238E27FC236}">
                  <a16:creationId xmlns:a16="http://schemas.microsoft.com/office/drawing/2014/main" id="{84D97122-5F56-4303-B047-F62CB408E844}"/>
                </a:ext>
              </a:extLst>
            </p:cNvPr>
            <p:cNvSpPr/>
            <p:nvPr/>
          </p:nvSpPr>
          <p:spPr>
            <a:xfrm>
              <a:off x="655983" y="1053548"/>
              <a:ext cx="1603513" cy="278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node 1</a:t>
              </a:r>
            </a:p>
          </p:txBody>
        </p:sp>
      </p:grpSp>
      <p:grpSp>
        <p:nvGrpSpPr>
          <p:cNvPr id="11" name="Group 10">
            <a:extLst>
              <a:ext uri="{FF2B5EF4-FFF2-40B4-BE49-F238E27FC236}">
                <a16:creationId xmlns:a16="http://schemas.microsoft.com/office/drawing/2014/main" id="{D365D2DE-0251-44B8-9C0E-04603A5E39EE}"/>
              </a:ext>
            </a:extLst>
          </p:cNvPr>
          <p:cNvGrpSpPr/>
          <p:nvPr/>
        </p:nvGrpSpPr>
        <p:grpSpPr>
          <a:xfrm>
            <a:off x="4909929" y="2696818"/>
            <a:ext cx="2372140" cy="1417981"/>
            <a:chOff x="4909929" y="2696818"/>
            <a:chExt cx="2372140" cy="1417981"/>
          </a:xfrm>
        </p:grpSpPr>
        <p:sp>
          <p:nvSpPr>
            <p:cNvPr id="4" name="Rectangle 3">
              <a:extLst>
                <a:ext uri="{FF2B5EF4-FFF2-40B4-BE49-F238E27FC236}">
                  <a16:creationId xmlns:a16="http://schemas.microsoft.com/office/drawing/2014/main" id="{D103B130-3280-4735-A284-033A91EC92A3}"/>
                </a:ext>
              </a:extLst>
            </p:cNvPr>
            <p:cNvSpPr/>
            <p:nvPr/>
          </p:nvSpPr>
          <p:spPr>
            <a:xfrm>
              <a:off x="4909930" y="2975113"/>
              <a:ext cx="2372139" cy="11396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Data Plane</a:t>
              </a:r>
            </a:p>
            <a:p>
              <a:pPr algn="ctr"/>
              <a:endParaRPr lang="en-US" dirty="0"/>
            </a:p>
          </p:txBody>
        </p:sp>
        <p:sp>
          <p:nvSpPr>
            <p:cNvPr id="7" name="Rectangle 6">
              <a:extLst>
                <a:ext uri="{FF2B5EF4-FFF2-40B4-BE49-F238E27FC236}">
                  <a16:creationId xmlns:a16="http://schemas.microsoft.com/office/drawing/2014/main" id="{FB4E6065-C4CB-48EC-91F0-C3F28C4368D0}"/>
                </a:ext>
              </a:extLst>
            </p:cNvPr>
            <p:cNvSpPr/>
            <p:nvPr/>
          </p:nvSpPr>
          <p:spPr>
            <a:xfrm>
              <a:off x="4909929" y="2696818"/>
              <a:ext cx="1603513" cy="2782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Worker node 2</a:t>
              </a:r>
            </a:p>
          </p:txBody>
        </p:sp>
      </p:grpSp>
      <p:grpSp>
        <p:nvGrpSpPr>
          <p:cNvPr id="10" name="Group 9">
            <a:extLst>
              <a:ext uri="{FF2B5EF4-FFF2-40B4-BE49-F238E27FC236}">
                <a16:creationId xmlns:a16="http://schemas.microsoft.com/office/drawing/2014/main" id="{91230EF0-12C3-4B09-9E7B-C380349BAF30}"/>
              </a:ext>
            </a:extLst>
          </p:cNvPr>
          <p:cNvGrpSpPr/>
          <p:nvPr/>
        </p:nvGrpSpPr>
        <p:grpSpPr>
          <a:xfrm>
            <a:off x="4909928" y="69576"/>
            <a:ext cx="2372140" cy="1417981"/>
            <a:chOff x="4909928" y="69576"/>
            <a:chExt cx="2372140" cy="1417981"/>
          </a:xfrm>
        </p:grpSpPr>
        <p:sp>
          <p:nvSpPr>
            <p:cNvPr id="5" name="Rectangle 4">
              <a:extLst>
                <a:ext uri="{FF2B5EF4-FFF2-40B4-BE49-F238E27FC236}">
                  <a16:creationId xmlns:a16="http://schemas.microsoft.com/office/drawing/2014/main" id="{70967B34-A1CC-41F8-973A-46128D24EC43}"/>
                </a:ext>
              </a:extLst>
            </p:cNvPr>
            <p:cNvSpPr/>
            <p:nvPr/>
          </p:nvSpPr>
          <p:spPr>
            <a:xfrm>
              <a:off x="4909929" y="347871"/>
              <a:ext cx="2372139" cy="11396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 Plane</a:t>
              </a:r>
            </a:p>
          </p:txBody>
        </p:sp>
        <p:sp>
          <p:nvSpPr>
            <p:cNvPr id="8" name="Rectangle 7">
              <a:extLst>
                <a:ext uri="{FF2B5EF4-FFF2-40B4-BE49-F238E27FC236}">
                  <a16:creationId xmlns:a16="http://schemas.microsoft.com/office/drawing/2014/main" id="{45C5AD56-084C-415C-A7EF-1AB86A40C734}"/>
                </a:ext>
              </a:extLst>
            </p:cNvPr>
            <p:cNvSpPr/>
            <p:nvPr/>
          </p:nvSpPr>
          <p:spPr>
            <a:xfrm>
              <a:off x="4909928" y="69576"/>
              <a:ext cx="1603513" cy="2782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Worker node 1</a:t>
              </a:r>
            </a:p>
          </p:txBody>
        </p:sp>
      </p:grpSp>
      <p:sp>
        <p:nvSpPr>
          <p:cNvPr id="12" name="Arrow: Up-Down 11">
            <a:extLst>
              <a:ext uri="{FF2B5EF4-FFF2-40B4-BE49-F238E27FC236}">
                <a16:creationId xmlns:a16="http://schemas.microsoft.com/office/drawing/2014/main" id="{183493DC-5203-4F5E-A799-7C3D48F6F2CB}"/>
              </a:ext>
            </a:extLst>
          </p:cNvPr>
          <p:cNvSpPr/>
          <p:nvPr/>
        </p:nvSpPr>
        <p:spPr>
          <a:xfrm rot="3034999">
            <a:off x="3932757" y="427708"/>
            <a:ext cx="357809" cy="203521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Up-Down 12">
            <a:extLst>
              <a:ext uri="{FF2B5EF4-FFF2-40B4-BE49-F238E27FC236}">
                <a16:creationId xmlns:a16="http://schemas.microsoft.com/office/drawing/2014/main" id="{C7C88436-2CA2-4351-A175-BC3E4D787E06}"/>
              </a:ext>
            </a:extLst>
          </p:cNvPr>
          <p:cNvSpPr/>
          <p:nvPr/>
        </p:nvSpPr>
        <p:spPr>
          <a:xfrm rot="6428834">
            <a:off x="3913635" y="1649155"/>
            <a:ext cx="357809" cy="168352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279066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1EFF63-97D6-40F6-9C7F-7F639B63AC05}"/>
              </a:ext>
            </a:extLst>
          </p:cNvPr>
          <p:cNvSpPr>
            <a:spLocks noGrp="1"/>
          </p:cNvSpPr>
          <p:nvPr>
            <p:ph idx="1"/>
          </p:nvPr>
        </p:nvSpPr>
        <p:spPr>
          <a:xfrm>
            <a:off x="0" y="0"/>
            <a:ext cx="9144000" cy="4632723"/>
          </a:xfrm>
        </p:spPr>
        <p:txBody>
          <a:bodyPr/>
          <a:lstStyle/>
          <a:p>
            <a:pPr marL="0" indent="0">
              <a:buNone/>
            </a:pPr>
            <a:r>
              <a:rPr lang="en-US" dirty="0"/>
              <a:t>We use Kubernetes to manage containers. However, in Kubernetes, container is kept inside the Pod. Now, the question is what is Pod and why it is necessary?</a:t>
            </a:r>
          </a:p>
          <a:p>
            <a:endParaRPr lang="en-US" dirty="0"/>
          </a:p>
          <a:p>
            <a:r>
              <a:rPr lang="en-US" dirty="0"/>
              <a:t>What is Pod?</a:t>
            </a:r>
          </a:p>
          <a:p>
            <a:pPr marL="0" indent="0">
              <a:buNone/>
            </a:pPr>
            <a:r>
              <a:rPr lang="en-US" dirty="0"/>
              <a:t>POD is the smallest, very basic deployable objects in Kubernetes. A single process will be used if you running a Pod. In Pod, we can run multiple containers, and these containers will share the Pod resources (shared storage and network resources, and a specification for how to run the containers) </a:t>
            </a:r>
          </a:p>
          <a:p>
            <a:pPr marL="0" indent="0">
              <a:buNone/>
            </a:pPr>
            <a:r>
              <a:rPr lang="en-US" dirty="0"/>
              <a:t>In simple words, we can say that Pod is a logical boundary of container/s. </a:t>
            </a:r>
          </a:p>
          <a:p>
            <a:pPr marL="0" indent="0">
              <a:buNone/>
            </a:pPr>
            <a:endParaRPr lang="en-US" dirty="0"/>
          </a:p>
          <a:p>
            <a:pPr marL="0" indent="0">
              <a:buNone/>
            </a:pPr>
            <a:r>
              <a:rPr lang="en-US" dirty="0"/>
              <a:t>We assign the IP @ to POD instead of containers. </a:t>
            </a:r>
          </a:p>
        </p:txBody>
      </p:sp>
    </p:spTree>
    <p:extLst>
      <p:ext uri="{BB962C8B-B14F-4D97-AF65-F5344CB8AC3E}">
        <p14:creationId xmlns:p14="http://schemas.microsoft.com/office/powerpoint/2010/main" val="8294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left)">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left)">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111A25-6605-430B-B204-10C61522D3D0}"/>
              </a:ext>
            </a:extLst>
          </p:cNvPr>
          <p:cNvSpPr>
            <a:spLocks noGrp="1"/>
          </p:cNvSpPr>
          <p:nvPr>
            <p:ph idx="1"/>
          </p:nvPr>
        </p:nvSpPr>
        <p:spPr>
          <a:xfrm>
            <a:off x="0" y="0"/>
            <a:ext cx="7931426" cy="4632723"/>
          </a:xfrm>
        </p:spPr>
        <p:txBody>
          <a:bodyPr/>
          <a:lstStyle/>
          <a:p>
            <a:endParaRPr lang="en-US" dirty="0"/>
          </a:p>
        </p:txBody>
      </p:sp>
      <p:grpSp>
        <p:nvGrpSpPr>
          <p:cNvPr id="9" name="Group 8">
            <a:extLst>
              <a:ext uri="{FF2B5EF4-FFF2-40B4-BE49-F238E27FC236}">
                <a16:creationId xmlns:a16="http://schemas.microsoft.com/office/drawing/2014/main" id="{C909542A-EBCD-47EA-A295-525B40187EDE}"/>
              </a:ext>
            </a:extLst>
          </p:cNvPr>
          <p:cNvGrpSpPr/>
          <p:nvPr/>
        </p:nvGrpSpPr>
        <p:grpSpPr>
          <a:xfrm>
            <a:off x="655983" y="1053548"/>
            <a:ext cx="2657060" cy="1832656"/>
            <a:chOff x="655983" y="1053548"/>
            <a:chExt cx="2657060" cy="1832656"/>
          </a:xfrm>
        </p:grpSpPr>
        <p:sp>
          <p:nvSpPr>
            <p:cNvPr id="2" name="Rectangle 1">
              <a:hlinkClick r:id="rId3" action="ppaction://hlinksldjump"/>
              <a:extLst>
                <a:ext uri="{FF2B5EF4-FFF2-40B4-BE49-F238E27FC236}">
                  <a16:creationId xmlns:a16="http://schemas.microsoft.com/office/drawing/2014/main" id="{116E2981-3607-4380-B4C8-303177D0C598}"/>
                </a:ext>
              </a:extLst>
            </p:cNvPr>
            <p:cNvSpPr/>
            <p:nvPr/>
          </p:nvSpPr>
          <p:spPr>
            <a:xfrm>
              <a:off x="655983" y="1331843"/>
              <a:ext cx="2657060" cy="1554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plane</a:t>
              </a:r>
            </a:p>
          </p:txBody>
        </p:sp>
        <p:sp>
          <p:nvSpPr>
            <p:cNvPr id="6" name="Rectangle 5">
              <a:extLst>
                <a:ext uri="{FF2B5EF4-FFF2-40B4-BE49-F238E27FC236}">
                  <a16:creationId xmlns:a16="http://schemas.microsoft.com/office/drawing/2014/main" id="{84D97122-5F56-4303-B047-F62CB408E844}"/>
                </a:ext>
              </a:extLst>
            </p:cNvPr>
            <p:cNvSpPr/>
            <p:nvPr/>
          </p:nvSpPr>
          <p:spPr>
            <a:xfrm>
              <a:off x="655983" y="1053548"/>
              <a:ext cx="1603513" cy="278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linkClick r:id="rId3" action="ppaction://hlinksldjump"/>
                </a:rPr>
                <a:t>Master</a:t>
              </a:r>
              <a:r>
                <a:rPr lang="en-US" dirty="0"/>
                <a:t> node 1</a:t>
              </a:r>
            </a:p>
          </p:txBody>
        </p:sp>
      </p:grpSp>
      <p:grpSp>
        <p:nvGrpSpPr>
          <p:cNvPr id="11" name="Group 10">
            <a:extLst>
              <a:ext uri="{FF2B5EF4-FFF2-40B4-BE49-F238E27FC236}">
                <a16:creationId xmlns:a16="http://schemas.microsoft.com/office/drawing/2014/main" id="{D365D2DE-0251-44B8-9C0E-04603A5E39EE}"/>
              </a:ext>
            </a:extLst>
          </p:cNvPr>
          <p:cNvGrpSpPr/>
          <p:nvPr/>
        </p:nvGrpSpPr>
        <p:grpSpPr>
          <a:xfrm>
            <a:off x="4909929" y="2696818"/>
            <a:ext cx="2372140" cy="1417981"/>
            <a:chOff x="4909929" y="2696818"/>
            <a:chExt cx="2372140" cy="1417981"/>
          </a:xfrm>
        </p:grpSpPr>
        <p:sp>
          <p:nvSpPr>
            <p:cNvPr id="4" name="Rectangle 3">
              <a:extLst>
                <a:ext uri="{FF2B5EF4-FFF2-40B4-BE49-F238E27FC236}">
                  <a16:creationId xmlns:a16="http://schemas.microsoft.com/office/drawing/2014/main" id="{D103B130-3280-4735-A284-033A91EC92A3}"/>
                </a:ext>
              </a:extLst>
            </p:cNvPr>
            <p:cNvSpPr/>
            <p:nvPr/>
          </p:nvSpPr>
          <p:spPr>
            <a:xfrm>
              <a:off x="4909930" y="2975113"/>
              <a:ext cx="2372139" cy="11396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Data Plane</a:t>
              </a:r>
            </a:p>
            <a:p>
              <a:pPr algn="ctr"/>
              <a:endParaRPr lang="en-US" dirty="0"/>
            </a:p>
          </p:txBody>
        </p:sp>
        <p:sp>
          <p:nvSpPr>
            <p:cNvPr id="7" name="Rectangle 6">
              <a:extLst>
                <a:ext uri="{FF2B5EF4-FFF2-40B4-BE49-F238E27FC236}">
                  <a16:creationId xmlns:a16="http://schemas.microsoft.com/office/drawing/2014/main" id="{FB4E6065-C4CB-48EC-91F0-C3F28C4368D0}"/>
                </a:ext>
              </a:extLst>
            </p:cNvPr>
            <p:cNvSpPr/>
            <p:nvPr/>
          </p:nvSpPr>
          <p:spPr>
            <a:xfrm>
              <a:off x="4909929" y="2696818"/>
              <a:ext cx="1603513" cy="2782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Worker node 2</a:t>
              </a:r>
            </a:p>
          </p:txBody>
        </p:sp>
      </p:grpSp>
      <p:grpSp>
        <p:nvGrpSpPr>
          <p:cNvPr id="10" name="Group 9">
            <a:extLst>
              <a:ext uri="{FF2B5EF4-FFF2-40B4-BE49-F238E27FC236}">
                <a16:creationId xmlns:a16="http://schemas.microsoft.com/office/drawing/2014/main" id="{91230EF0-12C3-4B09-9E7B-C380349BAF30}"/>
              </a:ext>
            </a:extLst>
          </p:cNvPr>
          <p:cNvGrpSpPr/>
          <p:nvPr/>
        </p:nvGrpSpPr>
        <p:grpSpPr>
          <a:xfrm>
            <a:off x="4909928" y="69576"/>
            <a:ext cx="2372140" cy="1417981"/>
            <a:chOff x="4909928" y="69576"/>
            <a:chExt cx="2372140" cy="1417981"/>
          </a:xfrm>
        </p:grpSpPr>
        <p:sp>
          <p:nvSpPr>
            <p:cNvPr id="5" name="Rectangle 4">
              <a:extLst>
                <a:ext uri="{FF2B5EF4-FFF2-40B4-BE49-F238E27FC236}">
                  <a16:creationId xmlns:a16="http://schemas.microsoft.com/office/drawing/2014/main" id="{70967B34-A1CC-41F8-973A-46128D24EC43}"/>
                </a:ext>
              </a:extLst>
            </p:cNvPr>
            <p:cNvSpPr/>
            <p:nvPr/>
          </p:nvSpPr>
          <p:spPr>
            <a:xfrm>
              <a:off x="4909929" y="347871"/>
              <a:ext cx="2372139" cy="11396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Data Plane</a:t>
              </a:r>
            </a:p>
          </p:txBody>
        </p:sp>
        <p:sp>
          <p:nvSpPr>
            <p:cNvPr id="8" name="Rectangle 7">
              <a:extLst>
                <a:ext uri="{FF2B5EF4-FFF2-40B4-BE49-F238E27FC236}">
                  <a16:creationId xmlns:a16="http://schemas.microsoft.com/office/drawing/2014/main" id="{45C5AD56-084C-415C-A7EF-1AB86A40C734}"/>
                </a:ext>
              </a:extLst>
            </p:cNvPr>
            <p:cNvSpPr/>
            <p:nvPr/>
          </p:nvSpPr>
          <p:spPr>
            <a:xfrm>
              <a:off x="4909928" y="69576"/>
              <a:ext cx="1603513" cy="2782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hlinkClick r:id="rId4" action="ppaction://hlinksldjump"/>
                </a:rPr>
                <a:t>Worker</a:t>
              </a:r>
              <a:r>
                <a:rPr lang="en-US" dirty="0"/>
                <a:t> node 1</a:t>
              </a:r>
            </a:p>
          </p:txBody>
        </p:sp>
      </p:grpSp>
      <p:sp>
        <p:nvSpPr>
          <p:cNvPr id="12" name="Arrow: Up-Down 11">
            <a:extLst>
              <a:ext uri="{FF2B5EF4-FFF2-40B4-BE49-F238E27FC236}">
                <a16:creationId xmlns:a16="http://schemas.microsoft.com/office/drawing/2014/main" id="{183493DC-5203-4F5E-A799-7C3D48F6F2CB}"/>
              </a:ext>
            </a:extLst>
          </p:cNvPr>
          <p:cNvSpPr/>
          <p:nvPr/>
        </p:nvSpPr>
        <p:spPr>
          <a:xfrm rot="3034999">
            <a:off x="3932757" y="427708"/>
            <a:ext cx="357809" cy="203521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Up-Down 12">
            <a:extLst>
              <a:ext uri="{FF2B5EF4-FFF2-40B4-BE49-F238E27FC236}">
                <a16:creationId xmlns:a16="http://schemas.microsoft.com/office/drawing/2014/main" id="{C7C88436-2CA2-4351-A175-BC3E4D787E06}"/>
              </a:ext>
            </a:extLst>
          </p:cNvPr>
          <p:cNvSpPr/>
          <p:nvPr/>
        </p:nvSpPr>
        <p:spPr>
          <a:xfrm rot="6428834">
            <a:off x="3913635" y="1649155"/>
            <a:ext cx="357809" cy="168352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556132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9" name="Content Placeholder 18" descr="Laptop Computer">
                <a:extLst>
                  <a:ext uri="{FF2B5EF4-FFF2-40B4-BE49-F238E27FC236}">
                    <a16:creationId xmlns:a16="http://schemas.microsoft.com/office/drawing/2014/main" id="{14D66C7A-C35F-4B00-AF80-0B5AE09F78E9}"/>
                  </a:ext>
                </a:extLst>
              </p:cNvPr>
              <p:cNvGraphicFramePr>
                <a:graphicFrameLocks noGrp="1" noChangeAspect="1"/>
              </p:cNvGraphicFramePr>
              <p:nvPr>
                <p:ph idx="1"/>
                <p:extLst>
                  <p:ext uri="{D42A27DB-BD31-4B8C-83A1-F6EECF244321}">
                    <p14:modId xmlns:p14="http://schemas.microsoft.com/office/powerpoint/2010/main" val="3009849995"/>
                  </p:ext>
                </p:extLst>
              </p:nvPr>
            </p:nvGraphicFramePr>
            <p:xfrm>
              <a:off x="4410179" y="3649979"/>
              <a:ext cx="2120916" cy="1466096"/>
            </p:xfrm>
            <a:graphic>
              <a:graphicData uri="http://schemas.microsoft.com/office/drawing/2017/model3d">
                <am3d:model3d r:embed="rId3">
                  <am3d:spPr>
                    <a:xfrm>
                      <a:off x="0" y="0"/>
                      <a:ext cx="2120916" cy="1466096"/>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m3d:postTrans dx="0" dy="0" dz="0"/>
                  </am3d:trans>
                  <am3d:raster rName="Office3DRenderer" rVer="16.0.8326">
                    <am3d:blip r:embed="rId4"/>
                  </am3d:raster>
                  <am3d:objViewport viewportSz="25992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Content Placeholder 18" descr="Laptop Computer">
                <a:extLst>
                  <a:ext uri="{FF2B5EF4-FFF2-40B4-BE49-F238E27FC236}">
                    <a16:creationId xmlns:a16="http://schemas.microsoft.com/office/drawing/2014/main" id="{14D66C7A-C35F-4B00-AF80-0B5AE09F78E9}"/>
                  </a:ext>
                </a:extLst>
              </p:cNvPr>
              <p:cNvPicPr>
                <a:picLocks noGrp="1" noRot="1" noChangeAspect="1" noMove="1" noResize="1" noEditPoints="1" noAdjustHandles="1" noChangeArrowheads="1" noChangeShapeType="1" noCrop="1"/>
              </p:cNvPicPr>
              <p:nvPr/>
            </p:nvPicPr>
            <p:blipFill>
              <a:blip r:embed="rId4"/>
              <a:stretch>
                <a:fillRect/>
              </a:stretch>
            </p:blipFill>
            <p:spPr>
              <a:xfrm>
                <a:off x="4410179" y="3649979"/>
                <a:ext cx="2120916" cy="1466096"/>
              </a:xfrm>
              <a:prstGeom prst="rect">
                <a:avLst/>
              </a:prstGeom>
            </p:spPr>
          </p:pic>
        </mc:Fallback>
      </mc:AlternateContent>
      <p:pic>
        <p:nvPicPr>
          <p:cNvPr id="22" name="Graphic 21" descr="Work from home house outline">
            <a:hlinkClick r:id="rId5" action="ppaction://hlinksldjump"/>
            <a:extLst>
              <a:ext uri="{FF2B5EF4-FFF2-40B4-BE49-F238E27FC236}">
                <a16:creationId xmlns:a16="http://schemas.microsoft.com/office/drawing/2014/main" id="{024EEDA0-0E9E-4F86-A17B-CFD52284AF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71560" y="4643635"/>
            <a:ext cx="472440" cy="472440"/>
          </a:xfrm>
          <a:prstGeom prst="rect">
            <a:avLst/>
          </a:prstGeom>
        </p:spPr>
      </p:pic>
      <p:sp>
        <p:nvSpPr>
          <p:cNvPr id="23" name="Rectangle 22">
            <a:extLst>
              <a:ext uri="{FF2B5EF4-FFF2-40B4-BE49-F238E27FC236}">
                <a16:creationId xmlns:a16="http://schemas.microsoft.com/office/drawing/2014/main" id="{22A8D5C7-DFFA-4D28-8323-095C59E4549D}"/>
              </a:ext>
            </a:extLst>
          </p:cNvPr>
          <p:cNvSpPr/>
          <p:nvPr/>
        </p:nvSpPr>
        <p:spPr>
          <a:xfrm>
            <a:off x="8618220" y="4556760"/>
            <a:ext cx="525780" cy="586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1165F2C-2BF3-4A1F-82E2-4D47359DFA2B}"/>
              </a:ext>
            </a:extLst>
          </p:cNvPr>
          <p:cNvGrpSpPr/>
          <p:nvPr/>
        </p:nvGrpSpPr>
        <p:grpSpPr>
          <a:xfrm>
            <a:off x="0" y="-1"/>
            <a:ext cx="7376159" cy="3649980"/>
            <a:chOff x="616871" y="1053548"/>
            <a:chExt cx="2825796" cy="1924845"/>
          </a:xfrm>
        </p:grpSpPr>
        <p:sp>
          <p:nvSpPr>
            <p:cNvPr id="5" name="Rectangle 4">
              <a:extLst>
                <a:ext uri="{FF2B5EF4-FFF2-40B4-BE49-F238E27FC236}">
                  <a16:creationId xmlns:a16="http://schemas.microsoft.com/office/drawing/2014/main" id="{C9C54A89-3808-4E2D-A1B1-143D3B04170F}"/>
                </a:ext>
              </a:extLst>
            </p:cNvPr>
            <p:cNvSpPr/>
            <p:nvPr/>
          </p:nvSpPr>
          <p:spPr>
            <a:xfrm>
              <a:off x="616871" y="1331842"/>
              <a:ext cx="2825796" cy="1646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6F2F28D-CA59-487A-A12D-934CB865B31D}"/>
                </a:ext>
              </a:extLst>
            </p:cNvPr>
            <p:cNvSpPr/>
            <p:nvPr/>
          </p:nvSpPr>
          <p:spPr>
            <a:xfrm>
              <a:off x="616871" y="1053548"/>
              <a:ext cx="1642625" cy="278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node 1 / VM / Control Plane</a:t>
              </a:r>
            </a:p>
          </p:txBody>
        </p:sp>
      </p:grpSp>
      <p:sp>
        <p:nvSpPr>
          <p:cNvPr id="24" name="Rectangle 23">
            <a:extLst>
              <a:ext uri="{FF2B5EF4-FFF2-40B4-BE49-F238E27FC236}">
                <a16:creationId xmlns:a16="http://schemas.microsoft.com/office/drawing/2014/main" id="{E33F72F1-BC98-4CB9-8AC5-B4FCBE81D46A}"/>
              </a:ext>
            </a:extLst>
          </p:cNvPr>
          <p:cNvSpPr/>
          <p:nvPr/>
        </p:nvSpPr>
        <p:spPr>
          <a:xfrm>
            <a:off x="0" y="3353876"/>
            <a:ext cx="7376159" cy="321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CentOS 9</a:t>
            </a:r>
          </a:p>
        </p:txBody>
      </p:sp>
      <p:sp>
        <p:nvSpPr>
          <p:cNvPr id="25" name="Rectangle 24">
            <a:extLst>
              <a:ext uri="{FF2B5EF4-FFF2-40B4-BE49-F238E27FC236}">
                <a16:creationId xmlns:a16="http://schemas.microsoft.com/office/drawing/2014/main" id="{5D0A5915-CA53-4EAF-86F5-FEE79AF9950D}"/>
              </a:ext>
            </a:extLst>
          </p:cNvPr>
          <p:cNvSpPr/>
          <p:nvPr/>
        </p:nvSpPr>
        <p:spPr>
          <a:xfrm>
            <a:off x="0" y="3140494"/>
            <a:ext cx="7376159" cy="213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Engine</a:t>
            </a:r>
          </a:p>
        </p:txBody>
      </p:sp>
      <p:sp>
        <p:nvSpPr>
          <p:cNvPr id="26" name="Rectangle 25">
            <a:extLst>
              <a:ext uri="{FF2B5EF4-FFF2-40B4-BE49-F238E27FC236}">
                <a16:creationId xmlns:a16="http://schemas.microsoft.com/office/drawing/2014/main" id="{F9CA81D6-2027-4D09-93E4-D24AEFCBCE13}"/>
              </a:ext>
            </a:extLst>
          </p:cNvPr>
          <p:cNvSpPr/>
          <p:nvPr/>
        </p:nvSpPr>
        <p:spPr>
          <a:xfrm>
            <a:off x="0" y="2927359"/>
            <a:ext cx="7376159" cy="21338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a:t>
            </a:r>
          </a:p>
        </p:txBody>
      </p:sp>
      <p:sp>
        <p:nvSpPr>
          <p:cNvPr id="7" name="Rectangle 6">
            <a:extLst>
              <a:ext uri="{FF2B5EF4-FFF2-40B4-BE49-F238E27FC236}">
                <a16:creationId xmlns:a16="http://schemas.microsoft.com/office/drawing/2014/main" id="{35D52876-9685-4C11-B6CF-B9BFE0E917E9}"/>
              </a:ext>
            </a:extLst>
          </p:cNvPr>
          <p:cNvSpPr/>
          <p:nvPr/>
        </p:nvSpPr>
        <p:spPr>
          <a:xfrm>
            <a:off x="891146" y="719490"/>
            <a:ext cx="1487270" cy="42109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hlinkClick r:id="rId8" action="ppaction://hlinksldjump"/>
              </a:rPr>
              <a:t>Schedular</a:t>
            </a:r>
            <a:endParaRPr lang="en-US" dirty="0"/>
          </a:p>
        </p:txBody>
      </p:sp>
      <p:sp>
        <p:nvSpPr>
          <p:cNvPr id="8" name="Rectangle 7">
            <a:extLst>
              <a:ext uri="{FF2B5EF4-FFF2-40B4-BE49-F238E27FC236}">
                <a16:creationId xmlns:a16="http://schemas.microsoft.com/office/drawing/2014/main" id="{36D850DA-74CA-4362-B6D3-763BF85148DF}"/>
              </a:ext>
            </a:extLst>
          </p:cNvPr>
          <p:cNvSpPr/>
          <p:nvPr/>
        </p:nvSpPr>
        <p:spPr>
          <a:xfrm>
            <a:off x="4320157" y="988398"/>
            <a:ext cx="1827122" cy="9437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hlinkClick r:id="rId9" action="ppaction://hlinksldjump"/>
              </a:rPr>
              <a:t>API Server</a:t>
            </a:r>
            <a:endParaRPr lang="en-US" dirty="0"/>
          </a:p>
        </p:txBody>
      </p:sp>
      <p:sp>
        <p:nvSpPr>
          <p:cNvPr id="9" name="Rectangle 8">
            <a:extLst>
              <a:ext uri="{FF2B5EF4-FFF2-40B4-BE49-F238E27FC236}">
                <a16:creationId xmlns:a16="http://schemas.microsoft.com/office/drawing/2014/main" id="{3EBDD140-B763-4FDC-893C-0DD8F89E8C3E}"/>
              </a:ext>
            </a:extLst>
          </p:cNvPr>
          <p:cNvSpPr/>
          <p:nvPr/>
        </p:nvSpPr>
        <p:spPr>
          <a:xfrm>
            <a:off x="854927" y="1352039"/>
            <a:ext cx="1523489" cy="4210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Controller</a:t>
            </a:r>
          </a:p>
        </p:txBody>
      </p:sp>
      <p:sp>
        <p:nvSpPr>
          <p:cNvPr id="10" name="Cylinder 9">
            <a:extLst>
              <a:ext uri="{FF2B5EF4-FFF2-40B4-BE49-F238E27FC236}">
                <a16:creationId xmlns:a16="http://schemas.microsoft.com/office/drawing/2014/main" id="{EEBA0B09-127B-4B5E-B77F-A17B821C03AC}"/>
              </a:ext>
            </a:extLst>
          </p:cNvPr>
          <p:cNvSpPr/>
          <p:nvPr/>
        </p:nvSpPr>
        <p:spPr>
          <a:xfrm>
            <a:off x="1132822" y="2003236"/>
            <a:ext cx="967698" cy="679547"/>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Etcd Database</a:t>
            </a:r>
          </a:p>
        </p:txBody>
      </p:sp>
      <p:sp>
        <p:nvSpPr>
          <p:cNvPr id="11" name="Arrow: Up-Down 10">
            <a:extLst>
              <a:ext uri="{FF2B5EF4-FFF2-40B4-BE49-F238E27FC236}">
                <a16:creationId xmlns:a16="http://schemas.microsoft.com/office/drawing/2014/main" id="{40FD520B-0893-4F17-B11E-3B7581435D27}"/>
              </a:ext>
            </a:extLst>
          </p:cNvPr>
          <p:cNvSpPr/>
          <p:nvPr/>
        </p:nvSpPr>
        <p:spPr>
          <a:xfrm rot="16888563">
            <a:off x="3224280" y="119339"/>
            <a:ext cx="250012" cy="1992201"/>
          </a:xfrm>
          <a:prstGeom prst="up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Arrow: Up-Down 11">
            <a:extLst>
              <a:ext uri="{FF2B5EF4-FFF2-40B4-BE49-F238E27FC236}">
                <a16:creationId xmlns:a16="http://schemas.microsoft.com/office/drawing/2014/main" id="{E2C4085E-54F3-44C5-84E3-94A2DB8799B2}"/>
              </a:ext>
            </a:extLst>
          </p:cNvPr>
          <p:cNvSpPr/>
          <p:nvPr/>
        </p:nvSpPr>
        <p:spPr>
          <a:xfrm rot="15203418">
            <a:off x="3092243" y="932362"/>
            <a:ext cx="250012" cy="2330913"/>
          </a:xfrm>
          <a:prstGeom prst="up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Arrow: Up-Down 12">
            <a:extLst>
              <a:ext uri="{FF2B5EF4-FFF2-40B4-BE49-F238E27FC236}">
                <a16:creationId xmlns:a16="http://schemas.microsoft.com/office/drawing/2014/main" id="{38F31265-C9B8-4A6F-BDC1-24253473D5A1}"/>
              </a:ext>
            </a:extLst>
          </p:cNvPr>
          <p:cNvSpPr/>
          <p:nvPr/>
        </p:nvSpPr>
        <p:spPr>
          <a:xfrm rot="16200000">
            <a:off x="3222139" y="580979"/>
            <a:ext cx="250012" cy="2002117"/>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Arrow: Up-Down 19">
            <a:extLst>
              <a:ext uri="{FF2B5EF4-FFF2-40B4-BE49-F238E27FC236}">
                <a16:creationId xmlns:a16="http://schemas.microsoft.com/office/drawing/2014/main" id="{BB728CF7-8703-491F-8582-11CCEF692B9E}"/>
              </a:ext>
            </a:extLst>
          </p:cNvPr>
          <p:cNvSpPr/>
          <p:nvPr/>
        </p:nvSpPr>
        <p:spPr>
          <a:xfrm>
            <a:off x="5220625" y="1932194"/>
            <a:ext cx="250012" cy="1962490"/>
          </a:xfrm>
          <a:prstGeom prst="up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88584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60" presetClass="entr" presetSubtype="128"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1000"/>
                                        <p:tgtEl>
                                          <p:spTgt spid="19"/>
                                        </p:tgtEl>
                                      </p:cBhvr>
                                    </p:animEffect>
                                    <p:anim calcmode="lin" valueType="num">
                                      <p:cBhvr additive="sum">
                                        <p:cTn id="41" dur="1000" fill="hold"/>
                                        <p:tgtEl>
                                          <p:spTgt spid="19"/>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42" dur="1000" fill="hold"/>
                                        <p:tgtEl>
                                          <p:spTgt spid="19"/>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43" dur="1000" fill="hold"/>
                                        <p:tgtEl>
                                          <p:spTgt spid="19"/>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44" dur="1000" fill="hold"/>
                                        <p:tgtEl>
                                          <p:spTgt spid="19"/>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45" presetID="22" presetClass="entr" presetSubtype="1"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7" grpId="0" animBg="1"/>
      <p:bldP spid="8" grpId="0" animBg="1"/>
      <p:bldP spid="9" grpId="0" animBg="1"/>
      <p:bldP spid="10" grpId="0" animBg="1"/>
      <p:bldP spid="11" grpId="0" animBg="1"/>
      <p:bldP spid="12" grpId="0" animBg="1"/>
      <p:bldP spid="13"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9" name="Content Placeholder 18" descr="Laptop Computer">
                <a:extLst>
                  <a:ext uri="{FF2B5EF4-FFF2-40B4-BE49-F238E27FC236}">
                    <a16:creationId xmlns:a16="http://schemas.microsoft.com/office/drawing/2014/main" id="{14D66C7A-C35F-4B00-AF80-0B5AE09F78E9}"/>
                  </a:ext>
                </a:extLst>
              </p:cNvPr>
              <p:cNvGraphicFramePr>
                <a:graphicFrameLocks noGrp="1" noChangeAspect="1"/>
              </p:cNvGraphicFramePr>
              <p:nvPr>
                <p:ph idx="1"/>
              </p:nvPr>
            </p:nvGraphicFramePr>
            <p:xfrm>
              <a:off x="4410179" y="3649979"/>
              <a:ext cx="2120916" cy="1466096"/>
            </p:xfrm>
            <a:graphic>
              <a:graphicData uri="http://schemas.microsoft.com/office/drawing/2017/model3d">
                <am3d:model3d r:embed="rId3">
                  <am3d:spPr>
                    <a:xfrm>
                      <a:off x="0" y="0"/>
                      <a:ext cx="2120916" cy="1466096"/>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m3d:postTrans dx="0" dy="0" dz="0"/>
                  </am3d:trans>
                  <am3d:raster rName="Office3DRenderer" rVer="16.0.8326">
                    <am3d:blip r:embed="rId4"/>
                  </am3d:raster>
                  <am3d:objViewport viewportSz="25992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Content Placeholder 18" descr="Laptop Computer">
                <a:extLst>
                  <a:ext uri="{FF2B5EF4-FFF2-40B4-BE49-F238E27FC236}">
                    <a16:creationId xmlns:a16="http://schemas.microsoft.com/office/drawing/2014/main" id="{14D66C7A-C35F-4B00-AF80-0B5AE09F78E9}"/>
                  </a:ext>
                </a:extLst>
              </p:cNvPr>
              <p:cNvPicPr>
                <a:picLocks noGrp="1" noRot="1" noChangeAspect="1" noMove="1" noResize="1" noEditPoints="1" noAdjustHandles="1" noChangeArrowheads="1" noChangeShapeType="1" noCrop="1"/>
              </p:cNvPicPr>
              <p:nvPr/>
            </p:nvPicPr>
            <p:blipFill>
              <a:blip r:embed="rId4"/>
              <a:stretch>
                <a:fillRect/>
              </a:stretch>
            </p:blipFill>
            <p:spPr>
              <a:xfrm>
                <a:off x="4410179" y="3649979"/>
                <a:ext cx="2120916" cy="1466096"/>
              </a:xfrm>
              <a:prstGeom prst="rect">
                <a:avLst/>
              </a:prstGeom>
            </p:spPr>
          </p:pic>
        </mc:Fallback>
      </mc:AlternateContent>
      <p:pic>
        <p:nvPicPr>
          <p:cNvPr id="22" name="Graphic 21" descr="Work from home house outline">
            <a:hlinkClick r:id="rId5" action="ppaction://hlinksldjump"/>
            <a:extLst>
              <a:ext uri="{FF2B5EF4-FFF2-40B4-BE49-F238E27FC236}">
                <a16:creationId xmlns:a16="http://schemas.microsoft.com/office/drawing/2014/main" id="{024EEDA0-0E9E-4F86-A17B-CFD52284AF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71560" y="4643635"/>
            <a:ext cx="472440" cy="472440"/>
          </a:xfrm>
          <a:prstGeom prst="rect">
            <a:avLst/>
          </a:prstGeom>
        </p:spPr>
      </p:pic>
      <p:sp>
        <p:nvSpPr>
          <p:cNvPr id="23" name="Rectangle 22">
            <a:extLst>
              <a:ext uri="{FF2B5EF4-FFF2-40B4-BE49-F238E27FC236}">
                <a16:creationId xmlns:a16="http://schemas.microsoft.com/office/drawing/2014/main" id="{22A8D5C7-DFFA-4D28-8323-095C59E4549D}"/>
              </a:ext>
            </a:extLst>
          </p:cNvPr>
          <p:cNvSpPr/>
          <p:nvPr/>
        </p:nvSpPr>
        <p:spPr>
          <a:xfrm>
            <a:off x="8618220" y="4556760"/>
            <a:ext cx="525780" cy="586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1165F2C-2BF3-4A1F-82E2-4D47359DFA2B}"/>
              </a:ext>
            </a:extLst>
          </p:cNvPr>
          <p:cNvGrpSpPr/>
          <p:nvPr/>
        </p:nvGrpSpPr>
        <p:grpSpPr>
          <a:xfrm>
            <a:off x="0" y="-1"/>
            <a:ext cx="7376159" cy="3649980"/>
            <a:chOff x="616871" y="1053548"/>
            <a:chExt cx="2825796" cy="1924845"/>
          </a:xfrm>
        </p:grpSpPr>
        <p:sp>
          <p:nvSpPr>
            <p:cNvPr id="5" name="Rectangle 4">
              <a:extLst>
                <a:ext uri="{FF2B5EF4-FFF2-40B4-BE49-F238E27FC236}">
                  <a16:creationId xmlns:a16="http://schemas.microsoft.com/office/drawing/2014/main" id="{C9C54A89-3808-4E2D-A1B1-143D3B04170F}"/>
                </a:ext>
              </a:extLst>
            </p:cNvPr>
            <p:cNvSpPr/>
            <p:nvPr/>
          </p:nvSpPr>
          <p:spPr>
            <a:xfrm>
              <a:off x="616871" y="1331842"/>
              <a:ext cx="2825796" cy="1646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6F2F28D-CA59-487A-A12D-934CB865B31D}"/>
                </a:ext>
              </a:extLst>
            </p:cNvPr>
            <p:cNvSpPr/>
            <p:nvPr/>
          </p:nvSpPr>
          <p:spPr>
            <a:xfrm>
              <a:off x="616871" y="1053548"/>
              <a:ext cx="1642625" cy="278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node 1 / VM / Control Plane</a:t>
              </a:r>
            </a:p>
          </p:txBody>
        </p:sp>
      </p:grpSp>
      <p:sp>
        <p:nvSpPr>
          <p:cNvPr id="24" name="Rectangle 23">
            <a:extLst>
              <a:ext uri="{FF2B5EF4-FFF2-40B4-BE49-F238E27FC236}">
                <a16:creationId xmlns:a16="http://schemas.microsoft.com/office/drawing/2014/main" id="{E33F72F1-BC98-4CB9-8AC5-B4FCBE81D46A}"/>
              </a:ext>
            </a:extLst>
          </p:cNvPr>
          <p:cNvSpPr/>
          <p:nvPr/>
        </p:nvSpPr>
        <p:spPr>
          <a:xfrm>
            <a:off x="0" y="3353876"/>
            <a:ext cx="7376159" cy="321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CentOS 9</a:t>
            </a:r>
          </a:p>
        </p:txBody>
      </p:sp>
      <p:sp>
        <p:nvSpPr>
          <p:cNvPr id="25" name="Rectangle 24">
            <a:extLst>
              <a:ext uri="{FF2B5EF4-FFF2-40B4-BE49-F238E27FC236}">
                <a16:creationId xmlns:a16="http://schemas.microsoft.com/office/drawing/2014/main" id="{5D0A5915-CA53-4EAF-86F5-FEE79AF9950D}"/>
              </a:ext>
            </a:extLst>
          </p:cNvPr>
          <p:cNvSpPr/>
          <p:nvPr/>
        </p:nvSpPr>
        <p:spPr>
          <a:xfrm>
            <a:off x="0" y="3140494"/>
            <a:ext cx="7376159" cy="213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Engine</a:t>
            </a:r>
          </a:p>
        </p:txBody>
      </p:sp>
      <p:sp>
        <p:nvSpPr>
          <p:cNvPr id="26" name="Rectangle 25">
            <a:extLst>
              <a:ext uri="{FF2B5EF4-FFF2-40B4-BE49-F238E27FC236}">
                <a16:creationId xmlns:a16="http://schemas.microsoft.com/office/drawing/2014/main" id="{F9CA81D6-2027-4D09-93E4-D24AEFCBCE13}"/>
              </a:ext>
            </a:extLst>
          </p:cNvPr>
          <p:cNvSpPr/>
          <p:nvPr/>
        </p:nvSpPr>
        <p:spPr>
          <a:xfrm>
            <a:off x="0" y="2927359"/>
            <a:ext cx="7376159" cy="21338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a:t>
            </a:r>
          </a:p>
        </p:txBody>
      </p:sp>
      <p:sp>
        <p:nvSpPr>
          <p:cNvPr id="7" name="Rectangle 6">
            <a:extLst>
              <a:ext uri="{FF2B5EF4-FFF2-40B4-BE49-F238E27FC236}">
                <a16:creationId xmlns:a16="http://schemas.microsoft.com/office/drawing/2014/main" id="{35D52876-9685-4C11-B6CF-B9BFE0E917E9}"/>
              </a:ext>
            </a:extLst>
          </p:cNvPr>
          <p:cNvSpPr/>
          <p:nvPr/>
        </p:nvSpPr>
        <p:spPr>
          <a:xfrm>
            <a:off x="673852" y="727133"/>
            <a:ext cx="1674079" cy="4731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hlinkClick r:id="rId8" action="ppaction://hlinksldjump"/>
              </a:rPr>
              <a:t>Schedular</a:t>
            </a:r>
            <a:endParaRPr lang="en-US" dirty="0"/>
          </a:p>
        </p:txBody>
      </p:sp>
      <p:sp>
        <p:nvSpPr>
          <p:cNvPr id="8" name="Rectangle 7">
            <a:extLst>
              <a:ext uri="{FF2B5EF4-FFF2-40B4-BE49-F238E27FC236}">
                <a16:creationId xmlns:a16="http://schemas.microsoft.com/office/drawing/2014/main" id="{36D850DA-74CA-4362-B6D3-763BF85148DF}"/>
              </a:ext>
            </a:extLst>
          </p:cNvPr>
          <p:cNvSpPr/>
          <p:nvPr/>
        </p:nvSpPr>
        <p:spPr>
          <a:xfrm>
            <a:off x="4320157" y="988398"/>
            <a:ext cx="1827122" cy="9437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hlinkClick r:id="rId9" action="ppaction://hlinksldjump"/>
              </a:rPr>
              <a:t>API Server</a:t>
            </a:r>
            <a:endParaRPr lang="en-US" dirty="0"/>
          </a:p>
        </p:txBody>
      </p:sp>
      <p:sp>
        <p:nvSpPr>
          <p:cNvPr id="9" name="Rectangle 8">
            <a:extLst>
              <a:ext uri="{FF2B5EF4-FFF2-40B4-BE49-F238E27FC236}">
                <a16:creationId xmlns:a16="http://schemas.microsoft.com/office/drawing/2014/main" id="{3EBDD140-B763-4FDC-893C-0DD8F89E8C3E}"/>
              </a:ext>
            </a:extLst>
          </p:cNvPr>
          <p:cNvSpPr/>
          <p:nvPr/>
        </p:nvSpPr>
        <p:spPr>
          <a:xfrm>
            <a:off x="646771" y="1454707"/>
            <a:ext cx="1674078" cy="5649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hlinkClick r:id="rId10" action="ppaction://hlinksldjump"/>
              </a:rPr>
              <a:t>Controller</a:t>
            </a:r>
            <a:endParaRPr lang="en-US" dirty="0"/>
          </a:p>
        </p:txBody>
      </p:sp>
      <p:sp>
        <p:nvSpPr>
          <p:cNvPr id="10" name="Cylinder 9">
            <a:extLst>
              <a:ext uri="{FF2B5EF4-FFF2-40B4-BE49-F238E27FC236}">
                <a16:creationId xmlns:a16="http://schemas.microsoft.com/office/drawing/2014/main" id="{EEBA0B09-127B-4B5E-B77F-A17B821C03AC}"/>
              </a:ext>
            </a:extLst>
          </p:cNvPr>
          <p:cNvSpPr/>
          <p:nvPr/>
        </p:nvSpPr>
        <p:spPr>
          <a:xfrm>
            <a:off x="1066411" y="2137955"/>
            <a:ext cx="967698" cy="706670"/>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hlinkClick r:id="rId11" action="ppaction://hlinksldjump"/>
              </a:rPr>
              <a:t>Etcd</a:t>
            </a:r>
            <a:r>
              <a:rPr lang="en-US" sz="1600" dirty="0"/>
              <a:t> Database</a:t>
            </a:r>
          </a:p>
        </p:txBody>
      </p:sp>
      <p:sp>
        <p:nvSpPr>
          <p:cNvPr id="11" name="Arrow: Up-Down 10">
            <a:extLst>
              <a:ext uri="{FF2B5EF4-FFF2-40B4-BE49-F238E27FC236}">
                <a16:creationId xmlns:a16="http://schemas.microsoft.com/office/drawing/2014/main" id="{40FD520B-0893-4F17-B11E-3B7581435D27}"/>
              </a:ext>
            </a:extLst>
          </p:cNvPr>
          <p:cNvSpPr/>
          <p:nvPr/>
        </p:nvSpPr>
        <p:spPr>
          <a:xfrm rot="17029652">
            <a:off x="3233369" y="82144"/>
            <a:ext cx="250012" cy="2019662"/>
          </a:xfrm>
          <a:prstGeom prst="up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Arrow: Up-Down 11">
            <a:extLst>
              <a:ext uri="{FF2B5EF4-FFF2-40B4-BE49-F238E27FC236}">
                <a16:creationId xmlns:a16="http://schemas.microsoft.com/office/drawing/2014/main" id="{E2C4085E-54F3-44C5-84E3-94A2DB8799B2}"/>
              </a:ext>
            </a:extLst>
          </p:cNvPr>
          <p:cNvSpPr/>
          <p:nvPr/>
        </p:nvSpPr>
        <p:spPr>
          <a:xfrm rot="15101985">
            <a:off x="3062301" y="947475"/>
            <a:ext cx="250012" cy="2406214"/>
          </a:xfrm>
          <a:prstGeom prst="up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Arrow: Up-Down 12">
            <a:extLst>
              <a:ext uri="{FF2B5EF4-FFF2-40B4-BE49-F238E27FC236}">
                <a16:creationId xmlns:a16="http://schemas.microsoft.com/office/drawing/2014/main" id="{38F31265-C9B8-4A6F-BDC1-24253473D5A1}"/>
              </a:ext>
            </a:extLst>
          </p:cNvPr>
          <p:cNvSpPr/>
          <p:nvPr/>
        </p:nvSpPr>
        <p:spPr>
          <a:xfrm rot="15919072">
            <a:off x="3205901" y="591639"/>
            <a:ext cx="250012" cy="2006402"/>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Arrow: Up-Down 19">
            <a:extLst>
              <a:ext uri="{FF2B5EF4-FFF2-40B4-BE49-F238E27FC236}">
                <a16:creationId xmlns:a16="http://schemas.microsoft.com/office/drawing/2014/main" id="{BB728CF7-8703-491F-8582-11CCEF692B9E}"/>
              </a:ext>
            </a:extLst>
          </p:cNvPr>
          <p:cNvSpPr/>
          <p:nvPr/>
        </p:nvSpPr>
        <p:spPr>
          <a:xfrm>
            <a:off x="5220625" y="1932194"/>
            <a:ext cx="250012" cy="1962490"/>
          </a:xfrm>
          <a:prstGeom prst="up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77797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phic 21" descr="Work from home house outline">
            <a:hlinkClick r:id="rId3" action="ppaction://hlinksldjump"/>
            <a:extLst>
              <a:ext uri="{FF2B5EF4-FFF2-40B4-BE49-F238E27FC236}">
                <a16:creationId xmlns:a16="http://schemas.microsoft.com/office/drawing/2014/main" id="{024EEDA0-0E9E-4F86-A17B-CFD52284AF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71560" y="4643635"/>
            <a:ext cx="472440" cy="472440"/>
          </a:xfrm>
          <a:prstGeom prst="rect">
            <a:avLst/>
          </a:prstGeom>
        </p:spPr>
      </p:pic>
      <p:sp>
        <p:nvSpPr>
          <p:cNvPr id="23" name="Rectangle 22">
            <a:extLst>
              <a:ext uri="{FF2B5EF4-FFF2-40B4-BE49-F238E27FC236}">
                <a16:creationId xmlns:a16="http://schemas.microsoft.com/office/drawing/2014/main" id="{22A8D5C7-DFFA-4D28-8323-095C59E4549D}"/>
              </a:ext>
            </a:extLst>
          </p:cNvPr>
          <p:cNvSpPr/>
          <p:nvPr/>
        </p:nvSpPr>
        <p:spPr>
          <a:xfrm>
            <a:off x="8618220" y="4556760"/>
            <a:ext cx="525780" cy="586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1C87208-A2F5-4BAC-AE0C-FF0E36719F7B}"/>
              </a:ext>
            </a:extLst>
          </p:cNvPr>
          <p:cNvGrpSpPr/>
          <p:nvPr/>
        </p:nvGrpSpPr>
        <p:grpSpPr>
          <a:xfrm>
            <a:off x="1036321" y="129540"/>
            <a:ext cx="8107680" cy="3756530"/>
            <a:chOff x="-1" y="-99060"/>
            <a:chExt cx="5173981" cy="3756530"/>
          </a:xfrm>
        </p:grpSpPr>
        <p:grpSp>
          <p:nvGrpSpPr>
            <p:cNvPr id="4" name="Group 3">
              <a:extLst>
                <a:ext uri="{FF2B5EF4-FFF2-40B4-BE49-F238E27FC236}">
                  <a16:creationId xmlns:a16="http://schemas.microsoft.com/office/drawing/2014/main" id="{81165F2C-2BF3-4A1F-82E2-4D47359DFA2B}"/>
                </a:ext>
              </a:extLst>
            </p:cNvPr>
            <p:cNvGrpSpPr/>
            <p:nvPr/>
          </p:nvGrpSpPr>
          <p:grpSpPr>
            <a:xfrm>
              <a:off x="-1" y="-99060"/>
              <a:ext cx="5173981" cy="3657470"/>
              <a:chOff x="616871" y="1049598"/>
              <a:chExt cx="2825796" cy="1928795"/>
            </a:xfrm>
          </p:grpSpPr>
          <p:sp>
            <p:nvSpPr>
              <p:cNvPr id="5" name="Rectangle 4">
                <a:extLst>
                  <a:ext uri="{FF2B5EF4-FFF2-40B4-BE49-F238E27FC236}">
                    <a16:creationId xmlns:a16="http://schemas.microsoft.com/office/drawing/2014/main" id="{C9C54A89-3808-4E2D-A1B1-143D3B04170F}"/>
                  </a:ext>
                </a:extLst>
              </p:cNvPr>
              <p:cNvSpPr/>
              <p:nvPr/>
            </p:nvSpPr>
            <p:spPr>
              <a:xfrm>
                <a:off x="616871" y="1331842"/>
                <a:ext cx="2825796" cy="16465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6F2F28D-CA59-487A-A12D-934CB865B31D}"/>
                  </a:ext>
                </a:extLst>
              </p:cNvPr>
              <p:cNvSpPr/>
              <p:nvPr/>
            </p:nvSpPr>
            <p:spPr>
              <a:xfrm>
                <a:off x="616871" y="1049598"/>
                <a:ext cx="1642625" cy="2782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Worker node 1 / VM</a:t>
                </a:r>
              </a:p>
            </p:txBody>
          </p:sp>
        </p:grpSp>
        <p:grpSp>
          <p:nvGrpSpPr>
            <p:cNvPr id="15" name="Group 14">
              <a:extLst>
                <a:ext uri="{FF2B5EF4-FFF2-40B4-BE49-F238E27FC236}">
                  <a16:creationId xmlns:a16="http://schemas.microsoft.com/office/drawing/2014/main" id="{2D87453B-7DEE-4116-A5BB-67ADB08E0A8D}"/>
                </a:ext>
              </a:extLst>
            </p:cNvPr>
            <p:cNvGrpSpPr/>
            <p:nvPr/>
          </p:nvGrpSpPr>
          <p:grpSpPr>
            <a:xfrm>
              <a:off x="1" y="842360"/>
              <a:ext cx="5173979" cy="2815110"/>
              <a:chOff x="0" y="841815"/>
              <a:chExt cx="7376159" cy="2808165"/>
            </a:xfrm>
          </p:grpSpPr>
          <p:sp>
            <p:nvSpPr>
              <p:cNvPr id="7" name="Rectangle 6">
                <a:extLst>
                  <a:ext uri="{FF2B5EF4-FFF2-40B4-BE49-F238E27FC236}">
                    <a16:creationId xmlns:a16="http://schemas.microsoft.com/office/drawing/2014/main" id="{35D52876-9685-4C11-B6CF-B9BFE0E917E9}"/>
                  </a:ext>
                </a:extLst>
              </p:cNvPr>
              <p:cNvSpPr/>
              <p:nvPr/>
            </p:nvSpPr>
            <p:spPr>
              <a:xfrm>
                <a:off x="802136" y="1977513"/>
                <a:ext cx="1613948" cy="47748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Kube-Proxy</a:t>
                </a:r>
              </a:p>
            </p:txBody>
          </p:sp>
          <p:sp>
            <p:nvSpPr>
              <p:cNvPr id="8" name="Rectangle 7">
                <a:extLst>
                  <a:ext uri="{FF2B5EF4-FFF2-40B4-BE49-F238E27FC236}">
                    <a16:creationId xmlns:a16="http://schemas.microsoft.com/office/drawing/2014/main" id="{36D850DA-74CA-4362-B6D3-763BF85148DF}"/>
                  </a:ext>
                </a:extLst>
              </p:cNvPr>
              <p:cNvSpPr/>
              <p:nvPr/>
            </p:nvSpPr>
            <p:spPr>
              <a:xfrm>
                <a:off x="4459712" y="841815"/>
                <a:ext cx="1148624" cy="9263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dirty="0"/>
                  <a:t>POD 4 </a:t>
                </a:r>
              </a:p>
            </p:txBody>
          </p:sp>
          <p:sp>
            <p:nvSpPr>
              <p:cNvPr id="11" name="Arrow: Up-Down 10">
                <a:extLst>
                  <a:ext uri="{FF2B5EF4-FFF2-40B4-BE49-F238E27FC236}">
                    <a16:creationId xmlns:a16="http://schemas.microsoft.com/office/drawing/2014/main" id="{40FD520B-0893-4F17-B11E-3B7581435D27}"/>
                  </a:ext>
                </a:extLst>
              </p:cNvPr>
              <p:cNvSpPr/>
              <p:nvPr/>
            </p:nvSpPr>
            <p:spPr>
              <a:xfrm rot="16200000">
                <a:off x="3331741" y="124593"/>
                <a:ext cx="250012" cy="2005930"/>
              </a:xfrm>
              <a:prstGeom prst="up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9B4606F-DDF2-4E44-8F31-622F0027B7DA}"/>
                  </a:ext>
                </a:extLst>
              </p:cNvPr>
              <p:cNvSpPr/>
              <p:nvPr/>
            </p:nvSpPr>
            <p:spPr>
              <a:xfrm>
                <a:off x="825001" y="948253"/>
                <a:ext cx="1613948" cy="39966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Kubelet</a:t>
                </a:r>
              </a:p>
            </p:txBody>
          </p:sp>
          <p:sp>
            <p:nvSpPr>
              <p:cNvPr id="14" name="Rectangle 13">
                <a:extLst>
                  <a:ext uri="{FF2B5EF4-FFF2-40B4-BE49-F238E27FC236}">
                    <a16:creationId xmlns:a16="http://schemas.microsoft.com/office/drawing/2014/main" id="{F0DAFF9A-8B81-43D6-AFCA-C185A8933737}"/>
                  </a:ext>
                </a:extLst>
              </p:cNvPr>
              <p:cNvSpPr/>
              <p:nvPr/>
            </p:nvSpPr>
            <p:spPr>
              <a:xfrm>
                <a:off x="0" y="3329422"/>
                <a:ext cx="7376159" cy="320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CentOS 9</a:t>
                </a:r>
              </a:p>
            </p:txBody>
          </p:sp>
          <p:sp>
            <p:nvSpPr>
              <p:cNvPr id="21" name="Rectangle 20">
                <a:extLst>
                  <a:ext uri="{FF2B5EF4-FFF2-40B4-BE49-F238E27FC236}">
                    <a16:creationId xmlns:a16="http://schemas.microsoft.com/office/drawing/2014/main" id="{1A94EC88-DA3C-440F-B01E-4404D4C137D3}"/>
                  </a:ext>
                </a:extLst>
              </p:cNvPr>
              <p:cNvSpPr/>
              <p:nvPr/>
            </p:nvSpPr>
            <p:spPr>
              <a:xfrm>
                <a:off x="0" y="3116566"/>
                <a:ext cx="7376159" cy="212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Engine</a:t>
                </a:r>
              </a:p>
            </p:txBody>
          </p:sp>
          <p:sp>
            <p:nvSpPr>
              <p:cNvPr id="24" name="Rectangle 23">
                <a:extLst>
                  <a:ext uri="{FF2B5EF4-FFF2-40B4-BE49-F238E27FC236}">
                    <a16:creationId xmlns:a16="http://schemas.microsoft.com/office/drawing/2014/main" id="{1F10B678-3C41-48D0-BC85-3B0F1C2009D7}"/>
                  </a:ext>
                </a:extLst>
              </p:cNvPr>
              <p:cNvSpPr/>
              <p:nvPr/>
            </p:nvSpPr>
            <p:spPr>
              <a:xfrm>
                <a:off x="0" y="2903957"/>
                <a:ext cx="7376159" cy="212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a:t>
                </a:r>
              </a:p>
            </p:txBody>
          </p:sp>
          <p:sp>
            <p:nvSpPr>
              <p:cNvPr id="12" name="Arrow: Up-Down 11">
                <a:extLst>
                  <a:ext uri="{FF2B5EF4-FFF2-40B4-BE49-F238E27FC236}">
                    <a16:creationId xmlns:a16="http://schemas.microsoft.com/office/drawing/2014/main" id="{E2C4085E-54F3-44C5-84E3-94A2DB8799B2}"/>
                  </a:ext>
                </a:extLst>
              </p:cNvPr>
              <p:cNvSpPr/>
              <p:nvPr/>
            </p:nvSpPr>
            <p:spPr>
              <a:xfrm rot="15051877">
                <a:off x="3351667" y="895485"/>
                <a:ext cx="210706" cy="2136956"/>
              </a:xfrm>
              <a:prstGeom prst="up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sp>
        <p:nvSpPr>
          <p:cNvPr id="19" name="Rectangle 18">
            <a:extLst>
              <a:ext uri="{FF2B5EF4-FFF2-40B4-BE49-F238E27FC236}">
                <a16:creationId xmlns:a16="http://schemas.microsoft.com/office/drawing/2014/main" id="{A8943438-1FA8-426B-9567-A6274B94BD45}"/>
              </a:ext>
            </a:extLst>
          </p:cNvPr>
          <p:cNvSpPr/>
          <p:nvPr/>
        </p:nvSpPr>
        <p:spPr>
          <a:xfrm>
            <a:off x="5980360" y="1404717"/>
            <a:ext cx="1262537" cy="9286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dirty="0"/>
              <a:t>POD 3</a:t>
            </a:r>
          </a:p>
        </p:txBody>
      </p:sp>
      <p:sp>
        <p:nvSpPr>
          <p:cNvPr id="20" name="Rectangle 19">
            <a:extLst>
              <a:ext uri="{FF2B5EF4-FFF2-40B4-BE49-F238E27FC236}">
                <a16:creationId xmlns:a16="http://schemas.microsoft.com/office/drawing/2014/main" id="{D46A62A9-4CC5-4889-AF46-1E1046193A2A}"/>
              </a:ext>
            </a:extLst>
          </p:cNvPr>
          <p:cNvSpPr/>
          <p:nvPr/>
        </p:nvSpPr>
        <p:spPr>
          <a:xfrm>
            <a:off x="6022399" y="1738290"/>
            <a:ext cx="1262537" cy="9286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dirty="0"/>
              <a:t>POD 2</a:t>
            </a:r>
          </a:p>
        </p:txBody>
      </p:sp>
      <p:sp>
        <p:nvSpPr>
          <p:cNvPr id="26" name="Rectangle 25">
            <a:extLst>
              <a:ext uri="{FF2B5EF4-FFF2-40B4-BE49-F238E27FC236}">
                <a16:creationId xmlns:a16="http://schemas.microsoft.com/office/drawing/2014/main" id="{33DDFD81-F773-43E0-A756-92B955133C96}"/>
              </a:ext>
            </a:extLst>
          </p:cNvPr>
          <p:cNvSpPr/>
          <p:nvPr/>
        </p:nvSpPr>
        <p:spPr>
          <a:xfrm>
            <a:off x="6064438" y="2065153"/>
            <a:ext cx="1262537" cy="9286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dirty="0"/>
              <a:t>POD 1</a:t>
            </a:r>
          </a:p>
          <a:p>
            <a:pPr algn="ctr"/>
            <a:r>
              <a:rPr lang="en-US" sz="1100" dirty="0"/>
              <a:t>Container 1</a:t>
            </a:r>
          </a:p>
          <a:p>
            <a:pPr algn="ctr"/>
            <a:r>
              <a:rPr lang="en-US" sz="1100" dirty="0"/>
              <a:t>Container 2</a:t>
            </a:r>
          </a:p>
          <a:p>
            <a:pPr algn="ctr"/>
            <a:r>
              <a:rPr lang="en-US" sz="1100" dirty="0"/>
              <a:t>Container 3</a:t>
            </a:r>
          </a:p>
          <a:p>
            <a:pPr algn="ctr"/>
            <a:endParaRPr lang="en-US" sz="1100" dirty="0"/>
          </a:p>
        </p:txBody>
      </p:sp>
    </p:spTree>
    <p:extLst>
      <p:ext uri="{BB962C8B-B14F-4D97-AF65-F5344CB8AC3E}">
        <p14:creationId xmlns:p14="http://schemas.microsoft.com/office/powerpoint/2010/main" val="418426939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88413D8-407B-487F-8024-98015BE33EEA}"/>
              </a:ext>
            </a:extLst>
          </p:cNvPr>
          <p:cNvSpPr/>
          <p:nvPr/>
        </p:nvSpPr>
        <p:spPr>
          <a:xfrm>
            <a:off x="7536" y="698888"/>
            <a:ext cx="3587488" cy="3227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Graphic 21" descr="Work from home house outline">
            <a:hlinkClick r:id="rId3" action="ppaction://hlinksldjump"/>
            <a:extLst>
              <a:ext uri="{FF2B5EF4-FFF2-40B4-BE49-F238E27FC236}">
                <a16:creationId xmlns:a16="http://schemas.microsoft.com/office/drawing/2014/main" id="{024EEDA0-0E9E-4F86-A17B-CFD52284AF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71560" y="4643635"/>
            <a:ext cx="472440" cy="472440"/>
          </a:xfrm>
          <a:prstGeom prst="rect">
            <a:avLst/>
          </a:prstGeom>
        </p:spPr>
      </p:pic>
      <p:sp>
        <p:nvSpPr>
          <p:cNvPr id="23" name="Rectangle 22">
            <a:extLst>
              <a:ext uri="{FF2B5EF4-FFF2-40B4-BE49-F238E27FC236}">
                <a16:creationId xmlns:a16="http://schemas.microsoft.com/office/drawing/2014/main" id="{22A8D5C7-DFFA-4D28-8323-095C59E4549D}"/>
              </a:ext>
            </a:extLst>
          </p:cNvPr>
          <p:cNvSpPr/>
          <p:nvPr/>
        </p:nvSpPr>
        <p:spPr>
          <a:xfrm>
            <a:off x="8618220" y="4556760"/>
            <a:ext cx="525780" cy="586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93ADD612-9B0B-4B76-B8DF-0E40214B2F64}"/>
              </a:ext>
            </a:extLst>
          </p:cNvPr>
          <p:cNvGrpSpPr/>
          <p:nvPr/>
        </p:nvGrpSpPr>
        <p:grpSpPr>
          <a:xfrm>
            <a:off x="4002799" y="169070"/>
            <a:ext cx="5179153" cy="3765499"/>
            <a:chOff x="616871" y="1049598"/>
            <a:chExt cx="2828621" cy="1985765"/>
          </a:xfrm>
        </p:grpSpPr>
        <p:sp>
          <p:nvSpPr>
            <p:cNvPr id="32" name="Rectangle 31">
              <a:extLst>
                <a:ext uri="{FF2B5EF4-FFF2-40B4-BE49-F238E27FC236}">
                  <a16:creationId xmlns:a16="http://schemas.microsoft.com/office/drawing/2014/main" id="{89FA0333-4130-4975-99DE-250207B2EC8F}"/>
                </a:ext>
              </a:extLst>
            </p:cNvPr>
            <p:cNvSpPr/>
            <p:nvPr/>
          </p:nvSpPr>
          <p:spPr>
            <a:xfrm>
              <a:off x="619696" y="1388812"/>
              <a:ext cx="2825796" cy="16465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8EC5A2D6-346A-4FF3-BB75-269CC41654A4}"/>
                </a:ext>
              </a:extLst>
            </p:cNvPr>
            <p:cNvSpPr/>
            <p:nvPr/>
          </p:nvSpPr>
          <p:spPr>
            <a:xfrm>
              <a:off x="616871" y="1049598"/>
              <a:ext cx="1642625" cy="2782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Worker node 1 / VM</a:t>
              </a:r>
            </a:p>
          </p:txBody>
        </p:sp>
      </p:grpSp>
      <p:sp>
        <p:nvSpPr>
          <p:cNvPr id="24" name="Rectangle 23">
            <a:extLst>
              <a:ext uri="{FF2B5EF4-FFF2-40B4-BE49-F238E27FC236}">
                <a16:creationId xmlns:a16="http://schemas.microsoft.com/office/drawing/2014/main" id="{FB7CFCD9-2D92-4D36-AD75-28C1D9C31E4E}"/>
              </a:ext>
            </a:extLst>
          </p:cNvPr>
          <p:cNvSpPr/>
          <p:nvPr/>
        </p:nvSpPr>
        <p:spPr>
          <a:xfrm>
            <a:off x="4483909" y="2212920"/>
            <a:ext cx="1304245" cy="436607"/>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hlinkClick r:id="rId6" action="ppaction://hlinksldjump"/>
              </a:rPr>
              <a:t>Kube-Proxy</a:t>
            </a:r>
            <a:endParaRPr lang="en-US" dirty="0"/>
          </a:p>
        </p:txBody>
      </p:sp>
      <p:sp>
        <p:nvSpPr>
          <p:cNvPr id="28" name="Rectangle 27">
            <a:extLst>
              <a:ext uri="{FF2B5EF4-FFF2-40B4-BE49-F238E27FC236}">
                <a16:creationId xmlns:a16="http://schemas.microsoft.com/office/drawing/2014/main" id="{8085F000-6398-407E-AB12-0692E616AA27}"/>
              </a:ext>
            </a:extLst>
          </p:cNvPr>
          <p:cNvSpPr/>
          <p:nvPr/>
        </p:nvSpPr>
        <p:spPr>
          <a:xfrm>
            <a:off x="4499923" y="1239492"/>
            <a:ext cx="1288231" cy="436607"/>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hlinkClick r:id="rId7" action="ppaction://hlinksldjump"/>
              </a:rPr>
              <a:t>Kubelet</a:t>
            </a:r>
            <a:endParaRPr lang="en-US" dirty="0"/>
          </a:p>
        </p:txBody>
      </p:sp>
      <p:sp>
        <p:nvSpPr>
          <p:cNvPr id="29" name="Rectangle 28">
            <a:extLst>
              <a:ext uri="{FF2B5EF4-FFF2-40B4-BE49-F238E27FC236}">
                <a16:creationId xmlns:a16="http://schemas.microsoft.com/office/drawing/2014/main" id="{7846F76B-11C8-49BB-8911-212D3719F5BA}"/>
              </a:ext>
            </a:extLst>
          </p:cNvPr>
          <p:cNvSpPr/>
          <p:nvPr/>
        </p:nvSpPr>
        <p:spPr>
          <a:xfrm>
            <a:off x="4002801" y="3604250"/>
            <a:ext cx="5173979" cy="321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CentOS 9</a:t>
            </a:r>
          </a:p>
        </p:txBody>
      </p:sp>
      <p:sp>
        <p:nvSpPr>
          <p:cNvPr id="30" name="Rectangle 29">
            <a:extLst>
              <a:ext uri="{FF2B5EF4-FFF2-40B4-BE49-F238E27FC236}">
                <a16:creationId xmlns:a16="http://schemas.microsoft.com/office/drawing/2014/main" id="{A6146DE8-4540-494B-81EC-78A1E6788F18}"/>
              </a:ext>
            </a:extLst>
          </p:cNvPr>
          <p:cNvSpPr/>
          <p:nvPr/>
        </p:nvSpPr>
        <p:spPr>
          <a:xfrm>
            <a:off x="4002801" y="3390868"/>
            <a:ext cx="5173979" cy="213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Engine</a:t>
            </a:r>
          </a:p>
        </p:txBody>
      </p:sp>
      <p:sp>
        <p:nvSpPr>
          <p:cNvPr id="31" name="Rectangle 30">
            <a:extLst>
              <a:ext uri="{FF2B5EF4-FFF2-40B4-BE49-F238E27FC236}">
                <a16:creationId xmlns:a16="http://schemas.microsoft.com/office/drawing/2014/main" id="{B04BC01B-8477-4019-8C75-1019073A0B30}"/>
              </a:ext>
            </a:extLst>
          </p:cNvPr>
          <p:cNvSpPr/>
          <p:nvPr/>
        </p:nvSpPr>
        <p:spPr>
          <a:xfrm>
            <a:off x="4002801" y="3177733"/>
            <a:ext cx="5173979" cy="213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a:t>
            </a:r>
          </a:p>
        </p:txBody>
      </p:sp>
      <mc:AlternateContent xmlns:mc="http://schemas.openxmlformats.org/markup-compatibility/2006">
        <mc:Choice xmlns:am3d="http://schemas.microsoft.com/office/drawing/2017/model3d" Requires="am3d">
          <p:graphicFrame>
            <p:nvGraphicFramePr>
              <p:cNvPr id="34" name="Content Placeholder 18" descr="Laptop Computer">
                <a:extLst>
                  <a:ext uri="{FF2B5EF4-FFF2-40B4-BE49-F238E27FC236}">
                    <a16:creationId xmlns:a16="http://schemas.microsoft.com/office/drawing/2014/main" id="{F1B580DD-F644-498A-8206-18AA8F036137}"/>
                  </a:ext>
                </a:extLst>
              </p:cNvPr>
              <p:cNvGraphicFramePr>
                <a:graphicFrameLocks noGrp="1" noChangeAspect="1"/>
              </p:cNvGraphicFramePr>
              <p:nvPr>
                <p:ph idx="1"/>
                <p:extLst>
                  <p:ext uri="{D42A27DB-BD31-4B8C-83A1-F6EECF244321}">
                    <p14:modId xmlns:p14="http://schemas.microsoft.com/office/powerpoint/2010/main" val="2444340928"/>
                  </p:ext>
                </p:extLst>
              </p:nvPr>
            </p:nvGraphicFramePr>
            <p:xfrm>
              <a:off x="1263805" y="3891076"/>
              <a:ext cx="1622130" cy="1237033"/>
            </p:xfrm>
            <a:graphic>
              <a:graphicData uri="http://schemas.microsoft.com/office/drawing/2017/model3d">
                <am3d:model3d r:embed="rId8">
                  <am3d:spPr>
                    <a:xfrm>
                      <a:off x="0" y="0"/>
                      <a:ext cx="1622130" cy="1237033"/>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542388" ay="246599" az="39197"/>
                    <am3d:postTrans dx="0" dy="0" dz="0"/>
                  </am3d:trans>
                  <am3d:raster rName="Office3DRenderer" rVer="16.0.8326">
                    <am3d:blip r:embed="rId9"/>
                  </am3d:raster>
                  <am3d:objViewport viewportSz="19256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Content Placeholder 18" descr="Laptop Computer">
                <a:extLst>
                  <a:ext uri="{FF2B5EF4-FFF2-40B4-BE49-F238E27FC236}">
                    <a16:creationId xmlns:a16="http://schemas.microsoft.com/office/drawing/2014/main" id="{F1B580DD-F644-498A-8206-18AA8F036137}"/>
                  </a:ext>
                </a:extLst>
              </p:cNvPr>
              <p:cNvPicPr>
                <a:picLocks noGrp="1" noRot="1" noChangeAspect="1" noMove="1" noResize="1" noEditPoints="1" noAdjustHandles="1" noChangeArrowheads="1" noChangeShapeType="1" noCrop="1"/>
              </p:cNvPicPr>
              <p:nvPr/>
            </p:nvPicPr>
            <p:blipFill>
              <a:blip r:embed="rId9"/>
              <a:stretch>
                <a:fillRect/>
              </a:stretch>
            </p:blipFill>
            <p:spPr>
              <a:xfrm>
                <a:off x="1263805" y="3891076"/>
                <a:ext cx="1622130" cy="1237033"/>
              </a:xfrm>
              <a:prstGeom prst="rect">
                <a:avLst/>
              </a:prstGeom>
            </p:spPr>
          </p:pic>
        </mc:Fallback>
      </mc:AlternateContent>
      <p:sp>
        <p:nvSpPr>
          <p:cNvPr id="36" name="Rectangle 35">
            <a:extLst>
              <a:ext uri="{FF2B5EF4-FFF2-40B4-BE49-F238E27FC236}">
                <a16:creationId xmlns:a16="http://schemas.microsoft.com/office/drawing/2014/main" id="{F1D49E55-DEE8-4CCC-8A79-1B927847DD24}"/>
              </a:ext>
            </a:extLst>
          </p:cNvPr>
          <p:cNvSpPr/>
          <p:nvPr/>
        </p:nvSpPr>
        <p:spPr>
          <a:xfrm>
            <a:off x="59628" y="1125685"/>
            <a:ext cx="1065556" cy="46536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t>Schedular</a:t>
            </a:r>
          </a:p>
        </p:txBody>
      </p:sp>
      <p:sp>
        <p:nvSpPr>
          <p:cNvPr id="37" name="Rectangle 36">
            <a:extLst>
              <a:ext uri="{FF2B5EF4-FFF2-40B4-BE49-F238E27FC236}">
                <a16:creationId xmlns:a16="http://schemas.microsoft.com/office/drawing/2014/main" id="{DEC088E3-171B-4432-898C-2F32CCF25E55}"/>
              </a:ext>
            </a:extLst>
          </p:cNvPr>
          <p:cNvSpPr/>
          <p:nvPr/>
        </p:nvSpPr>
        <p:spPr>
          <a:xfrm>
            <a:off x="2235257" y="1402228"/>
            <a:ext cx="1054775" cy="8714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API Server</a:t>
            </a:r>
          </a:p>
        </p:txBody>
      </p:sp>
      <p:sp>
        <p:nvSpPr>
          <p:cNvPr id="38" name="Rectangle 37">
            <a:extLst>
              <a:ext uri="{FF2B5EF4-FFF2-40B4-BE49-F238E27FC236}">
                <a16:creationId xmlns:a16="http://schemas.microsoft.com/office/drawing/2014/main" id="{BE740782-1A4A-4047-8114-8BEEC3D4A290}"/>
              </a:ext>
            </a:extLst>
          </p:cNvPr>
          <p:cNvSpPr/>
          <p:nvPr/>
        </p:nvSpPr>
        <p:spPr>
          <a:xfrm>
            <a:off x="58322" y="2539371"/>
            <a:ext cx="1068167" cy="3928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Controller</a:t>
            </a:r>
          </a:p>
        </p:txBody>
      </p:sp>
      <p:sp>
        <p:nvSpPr>
          <p:cNvPr id="39" name="Cylinder 38">
            <a:extLst>
              <a:ext uri="{FF2B5EF4-FFF2-40B4-BE49-F238E27FC236}">
                <a16:creationId xmlns:a16="http://schemas.microsoft.com/office/drawing/2014/main" id="{0B6467F2-173E-42BD-9E0A-7900C825F272}"/>
              </a:ext>
            </a:extLst>
          </p:cNvPr>
          <p:cNvSpPr/>
          <p:nvPr/>
        </p:nvSpPr>
        <p:spPr>
          <a:xfrm>
            <a:off x="93406" y="1743305"/>
            <a:ext cx="782994" cy="617030"/>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Etcd </a:t>
            </a:r>
            <a:r>
              <a:rPr lang="en-US" sz="1200" dirty="0"/>
              <a:t>Database</a:t>
            </a:r>
          </a:p>
        </p:txBody>
      </p:sp>
      <p:sp>
        <p:nvSpPr>
          <p:cNvPr id="45" name="Rectangle 44">
            <a:extLst>
              <a:ext uri="{FF2B5EF4-FFF2-40B4-BE49-F238E27FC236}">
                <a16:creationId xmlns:a16="http://schemas.microsoft.com/office/drawing/2014/main" id="{1CDE7DA1-164D-4A91-9BD0-006907BB2973}"/>
              </a:ext>
            </a:extLst>
          </p:cNvPr>
          <p:cNvSpPr/>
          <p:nvPr/>
        </p:nvSpPr>
        <p:spPr>
          <a:xfrm>
            <a:off x="-1" y="330925"/>
            <a:ext cx="2954289" cy="367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node 1 / VM</a:t>
            </a:r>
          </a:p>
        </p:txBody>
      </p:sp>
      <p:sp>
        <p:nvSpPr>
          <p:cNvPr id="52" name="Rectangle 51">
            <a:extLst>
              <a:ext uri="{FF2B5EF4-FFF2-40B4-BE49-F238E27FC236}">
                <a16:creationId xmlns:a16="http://schemas.microsoft.com/office/drawing/2014/main" id="{551FB38D-0733-4E4F-BFFC-083264D0B148}"/>
              </a:ext>
            </a:extLst>
          </p:cNvPr>
          <p:cNvSpPr/>
          <p:nvPr/>
        </p:nvSpPr>
        <p:spPr>
          <a:xfrm>
            <a:off x="7536" y="3596959"/>
            <a:ext cx="3595025" cy="321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CentOS 9</a:t>
            </a:r>
          </a:p>
        </p:txBody>
      </p:sp>
      <p:sp>
        <p:nvSpPr>
          <p:cNvPr id="53" name="Rectangle 52">
            <a:extLst>
              <a:ext uri="{FF2B5EF4-FFF2-40B4-BE49-F238E27FC236}">
                <a16:creationId xmlns:a16="http://schemas.microsoft.com/office/drawing/2014/main" id="{3D4B7E5B-0498-4D99-8519-C6083074957C}"/>
              </a:ext>
            </a:extLst>
          </p:cNvPr>
          <p:cNvSpPr/>
          <p:nvPr/>
        </p:nvSpPr>
        <p:spPr>
          <a:xfrm>
            <a:off x="7536" y="3383577"/>
            <a:ext cx="3595025" cy="213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Engine</a:t>
            </a:r>
          </a:p>
        </p:txBody>
      </p:sp>
      <p:sp>
        <p:nvSpPr>
          <p:cNvPr id="54" name="Rectangle 53">
            <a:extLst>
              <a:ext uri="{FF2B5EF4-FFF2-40B4-BE49-F238E27FC236}">
                <a16:creationId xmlns:a16="http://schemas.microsoft.com/office/drawing/2014/main" id="{FB63C94F-61F3-4DA0-B8A3-4E978C173617}"/>
              </a:ext>
            </a:extLst>
          </p:cNvPr>
          <p:cNvSpPr/>
          <p:nvPr/>
        </p:nvSpPr>
        <p:spPr>
          <a:xfrm>
            <a:off x="7536" y="3170442"/>
            <a:ext cx="3595025" cy="213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a:t>
            </a:r>
          </a:p>
        </p:txBody>
      </p:sp>
      <p:sp>
        <p:nvSpPr>
          <p:cNvPr id="55" name="Arrow: Up-Down 54">
            <a:extLst>
              <a:ext uri="{FF2B5EF4-FFF2-40B4-BE49-F238E27FC236}">
                <a16:creationId xmlns:a16="http://schemas.microsoft.com/office/drawing/2014/main" id="{91FF1A48-01FF-4AE9-BCB9-278982ACF874}"/>
              </a:ext>
            </a:extLst>
          </p:cNvPr>
          <p:cNvSpPr/>
          <p:nvPr/>
        </p:nvSpPr>
        <p:spPr>
          <a:xfrm rot="199390">
            <a:off x="2646907" y="2257859"/>
            <a:ext cx="185573" cy="1849636"/>
          </a:xfrm>
          <a:prstGeom prst="up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6030B76-1735-407F-8E86-42AF12FB412D}"/>
              </a:ext>
            </a:extLst>
          </p:cNvPr>
          <p:cNvSpPr/>
          <p:nvPr/>
        </p:nvSpPr>
        <p:spPr>
          <a:xfrm>
            <a:off x="7178674" y="1133554"/>
            <a:ext cx="1439546" cy="5520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POD 1</a:t>
            </a:r>
          </a:p>
          <a:p>
            <a:pPr algn="ctr"/>
            <a:r>
              <a:rPr lang="en-US" dirty="0"/>
              <a:t>C: </a:t>
            </a:r>
            <a:r>
              <a:rPr lang="en-US" dirty="0" err="1"/>
              <a:t>webapp1</a:t>
            </a:r>
            <a:endParaRPr lang="en-US" dirty="0"/>
          </a:p>
        </p:txBody>
      </p:sp>
      <p:sp>
        <p:nvSpPr>
          <p:cNvPr id="60" name="Rectangle 59">
            <a:extLst>
              <a:ext uri="{FF2B5EF4-FFF2-40B4-BE49-F238E27FC236}">
                <a16:creationId xmlns:a16="http://schemas.microsoft.com/office/drawing/2014/main" id="{04093BDF-1304-4021-825B-E406C7E0F354}"/>
              </a:ext>
            </a:extLst>
          </p:cNvPr>
          <p:cNvSpPr/>
          <p:nvPr/>
        </p:nvSpPr>
        <p:spPr>
          <a:xfrm>
            <a:off x="7178674" y="2137316"/>
            <a:ext cx="1439546" cy="5520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POD 2</a:t>
            </a:r>
          </a:p>
          <a:p>
            <a:pPr algn="ctr"/>
            <a:r>
              <a:rPr lang="en-US" dirty="0"/>
              <a:t>C: </a:t>
            </a:r>
            <a:r>
              <a:rPr lang="en-US" dirty="0" err="1"/>
              <a:t>database1</a:t>
            </a:r>
            <a:endParaRPr lang="en-US" dirty="0"/>
          </a:p>
        </p:txBody>
      </p:sp>
      <p:sp>
        <p:nvSpPr>
          <p:cNvPr id="2" name="Arrow: Right 1">
            <a:extLst>
              <a:ext uri="{FF2B5EF4-FFF2-40B4-BE49-F238E27FC236}">
                <a16:creationId xmlns:a16="http://schemas.microsoft.com/office/drawing/2014/main" id="{D3B4E803-914E-4B72-A9B0-009C3F67B78A}"/>
              </a:ext>
            </a:extLst>
          </p:cNvPr>
          <p:cNvSpPr/>
          <p:nvPr/>
        </p:nvSpPr>
        <p:spPr>
          <a:xfrm>
            <a:off x="5788155" y="1365032"/>
            <a:ext cx="1374918" cy="229888"/>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761E4C31-44C9-408D-AC8D-4C9DAC99D4C2}"/>
              </a:ext>
            </a:extLst>
          </p:cNvPr>
          <p:cNvSpPr/>
          <p:nvPr/>
        </p:nvSpPr>
        <p:spPr>
          <a:xfrm>
            <a:off x="5794968" y="2339920"/>
            <a:ext cx="1374918" cy="229888"/>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2ABBE644-3714-4591-994B-1F51712947FB}"/>
              </a:ext>
            </a:extLst>
          </p:cNvPr>
          <p:cNvSpPr/>
          <p:nvPr/>
        </p:nvSpPr>
        <p:spPr>
          <a:xfrm rot="20736368">
            <a:off x="3267254" y="1501389"/>
            <a:ext cx="1261911" cy="22988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7" name="Arrow: Right 46">
            <a:extLst>
              <a:ext uri="{FF2B5EF4-FFF2-40B4-BE49-F238E27FC236}">
                <a16:creationId xmlns:a16="http://schemas.microsoft.com/office/drawing/2014/main" id="{53C2FF7B-26BF-4D8D-BD18-D295BC310A96}"/>
              </a:ext>
            </a:extLst>
          </p:cNvPr>
          <p:cNvSpPr/>
          <p:nvPr/>
        </p:nvSpPr>
        <p:spPr>
          <a:xfrm rot="455399">
            <a:off x="3269268" y="2157702"/>
            <a:ext cx="1219214" cy="22988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Arrow: Bent 2">
            <a:extLst>
              <a:ext uri="{FF2B5EF4-FFF2-40B4-BE49-F238E27FC236}">
                <a16:creationId xmlns:a16="http://schemas.microsoft.com/office/drawing/2014/main" id="{4FBC3DBD-5009-44BF-9E7A-3492E2979CA5}"/>
              </a:ext>
            </a:extLst>
          </p:cNvPr>
          <p:cNvSpPr/>
          <p:nvPr/>
        </p:nvSpPr>
        <p:spPr>
          <a:xfrm flipH="1" flipV="1">
            <a:off x="3258486" y="1676099"/>
            <a:ext cx="1923114" cy="299704"/>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
        <p:nvSpPr>
          <p:cNvPr id="49" name="Arrow: Right 48">
            <a:extLst>
              <a:ext uri="{FF2B5EF4-FFF2-40B4-BE49-F238E27FC236}">
                <a16:creationId xmlns:a16="http://schemas.microsoft.com/office/drawing/2014/main" id="{7D995895-6299-468D-A193-9369C324BE23}"/>
              </a:ext>
            </a:extLst>
          </p:cNvPr>
          <p:cNvSpPr/>
          <p:nvPr/>
        </p:nvSpPr>
        <p:spPr>
          <a:xfrm rot="1098028">
            <a:off x="1109129" y="1567562"/>
            <a:ext cx="1159283" cy="153369"/>
          </a:xfrm>
          <a:prstGeom prst="rightArrow">
            <a:avLst>
              <a:gd name="adj1" fmla="val 70774"/>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5D96D067-E534-4E9F-8E00-650607449180}"/>
              </a:ext>
            </a:extLst>
          </p:cNvPr>
          <p:cNvSpPr/>
          <p:nvPr/>
        </p:nvSpPr>
        <p:spPr>
          <a:xfrm rot="1028853" flipH="1">
            <a:off x="1095860" y="1300403"/>
            <a:ext cx="1166476" cy="22988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309C0DCD-A8C4-4421-9320-ED4D284A1030}"/>
              </a:ext>
            </a:extLst>
          </p:cNvPr>
          <p:cNvSpPr/>
          <p:nvPr/>
        </p:nvSpPr>
        <p:spPr>
          <a:xfrm rot="176112">
            <a:off x="879414" y="1851481"/>
            <a:ext cx="1390461" cy="153369"/>
          </a:xfrm>
          <a:prstGeom prst="rightArrow">
            <a:avLst>
              <a:gd name="adj1" fmla="val 70774"/>
              <a:gd name="adj2" fmla="val 50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1AAD574C-21C0-4BBD-B113-DCAE7CE9F1FC}"/>
              </a:ext>
            </a:extLst>
          </p:cNvPr>
          <p:cNvSpPr/>
          <p:nvPr/>
        </p:nvSpPr>
        <p:spPr>
          <a:xfrm flipH="1">
            <a:off x="876399" y="2017842"/>
            <a:ext cx="1386776" cy="22988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3" name="Arrow: Right 62">
            <a:extLst>
              <a:ext uri="{FF2B5EF4-FFF2-40B4-BE49-F238E27FC236}">
                <a16:creationId xmlns:a16="http://schemas.microsoft.com/office/drawing/2014/main" id="{992EE632-DB35-4DE0-904B-4B687324206A}"/>
              </a:ext>
            </a:extLst>
          </p:cNvPr>
          <p:cNvSpPr/>
          <p:nvPr/>
        </p:nvSpPr>
        <p:spPr>
          <a:xfrm rot="20458264" flipH="1">
            <a:off x="1085991" y="2349574"/>
            <a:ext cx="1250433" cy="22988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4" name="Arrow: Right 63">
            <a:extLst>
              <a:ext uri="{FF2B5EF4-FFF2-40B4-BE49-F238E27FC236}">
                <a16:creationId xmlns:a16="http://schemas.microsoft.com/office/drawing/2014/main" id="{7A52BFB0-A1FA-44A9-BB0C-CF52542E66D2}"/>
              </a:ext>
            </a:extLst>
          </p:cNvPr>
          <p:cNvSpPr/>
          <p:nvPr/>
        </p:nvSpPr>
        <p:spPr>
          <a:xfrm rot="20380307">
            <a:off x="1051576" y="2492719"/>
            <a:ext cx="1638331" cy="153369"/>
          </a:xfrm>
          <a:prstGeom prst="rightArrow">
            <a:avLst>
              <a:gd name="adj1" fmla="val 70774"/>
              <a:gd name="adj2"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3461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128"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additive="sum">
                                        <p:cTn id="8" dur="1000" fill="hold"/>
                                        <p:tgtEl>
                                          <p:spTgt spid="3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3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3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3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2" presetID="22" presetClass="entr" presetSubtype="4"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down)">
                                      <p:cBhvr>
                                        <p:cTn id="14" dur="500"/>
                                        <p:tgtEl>
                                          <p:spTgt spid="22"/>
                                        </p:tgtEl>
                                      </p:cBhvr>
                                    </p:animEffect>
                                  </p:childTnLst>
                                </p:cTn>
                              </p:par>
                              <p:par>
                                <p:cTn id="15" presetID="22" presetClass="entr" presetSubtype="8" repeatCount="indefinite"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2000"/>
                                        <p:tgtEl>
                                          <p:spTgt spid="2"/>
                                        </p:tgtEl>
                                      </p:cBhvr>
                                    </p:animEffect>
                                  </p:childTnLst>
                                </p:cTn>
                              </p:par>
                              <p:par>
                                <p:cTn id="18" presetID="22" presetClass="entr" presetSubtype="8" repeatCount="indefinite"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left)">
                                      <p:cBhvr>
                                        <p:cTn id="20" dur="2000"/>
                                        <p:tgtEl>
                                          <p:spTgt spid="43"/>
                                        </p:tgtEl>
                                      </p:cBhvr>
                                    </p:animEffect>
                                  </p:childTnLst>
                                </p:cTn>
                              </p:par>
                              <p:par>
                                <p:cTn id="21" presetID="22" presetClass="entr" presetSubtype="8" repeatCount="indefinite"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left)">
                                      <p:cBhvr>
                                        <p:cTn id="23" dur="2000"/>
                                        <p:tgtEl>
                                          <p:spTgt spid="46"/>
                                        </p:tgtEl>
                                      </p:cBhvr>
                                    </p:animEffect>
                                  </p:childTnLst>
                                </p:cTn>
                              </p:par>
                              <p:par>
                                <p:cTn id="24" presetID="22" presetClass="entr" presetSubtype="8" repeatCount="indefinite"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wipe(left)">
                                      <p:cBhvr>
                                        <p:cTn id="26" dur="2000"/>
                                        <p:tgtEl>
                                          <p:spTgt spid="47"/>
                                        </p:tgtEl>
                                      </p:cBhvr>
                                    </p:animEffect>
                                  </p:childTnLst>
                                </p:cTn>
                              </p:par>
                              <p:par>
                                <p:cTn id="27" presetID="22" presetClass="entr" presetSubtype="2" repeatCount="indefinite"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right)">
                                      <p:cBhvr>
                                        <p:cTn id="29" dur="1000"/>
                                        <p:tgtEl>
                                          <p:spTgt spid="3"/>
                                        </p:tgtEl>
                                      </p:cBhvr>
                                    </p:animEffect>
                                  </p:childTnLst>
                                </p:cTn>
                              </p:par>
                              <p:par>
                                <p:cTn id="30" presetID="22" presetClass="entr" presetSubtype="8" repeatCount="indefinite"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left)">
                                      <p:cBhvr>
                                        <p:cTn id="32" dur="2000"/>
                                        <p:tgtEl>
                                          <p:spTgt spid="49"/>
                                        </p:tgtEl>
                                      </p:cBhvr>
                                    </p:animEffect>
                                  </p:childTnLst>
                                </p:cTn>
                              </p:par>
                              <p:par>
                                <p:cTn id="33" presetID="22" presetClass="entr" presetSubtype="2" repeatCount="indefinite"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right)">
                                      <p:cBhvr>
                                        <p:cTn id="35" dur="2000"/>
                                        <p:tgtEl>
                                          <p:spTgt spid="50"/>
                                        </p:tgtEl>
                                      </p:cBhvr>
                                    </p:animEffect>
                                  </p:childTnLst>
                                </p:cTn>
                              </p:par>
                              <p:par>
                                <p:cTn id="36" presetID="22" presetClass="entr" presetSubtype="8" repeatCount="indefinite"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wipe(left)">
                                      <p:cBhvr>
                                        <p:cTn id="38" dur="2000"/>
                                        <p:tgtEl>
                                          <p:spTgt spid="51"/>
                                        </p:tgtEl>
                                      </p:cBhvr>
                                    </p:animEffect>
                                  </p:childTnLst>
                                </p:cTn>
                              </p:par>
                              <p:par>
                                <p:cTn id="39" presetID="22" presetClass="entr" presetSubtype="2" repeatCount="indefinite"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wipe(right)">
                                      <p:cBhvr>
                                        <p:cTn id="41" dur="2000"/>
                                        <p:tgtEl>
                                          <p:spTgt spid="62"/>
                                        </p:tgtEl>
                                      </p:cBhvr>
                                    </p:animEffect>
                                  </p:childTnLst>
                                </p:cTn>
                              </p:par>
                              <p:par>
                                <p:cTn id="42" presetID="22" presetClass="entr" presetSubtype="2" repeatCount="indefinite" fill="hold" grpId="0" nodeType="with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wipe(right)">
                                      <p:cBhvr>
                                        <p:cTn id="44" dur="2000"/>
                                        <p:tgtEl>
                                          <p:spTgt spid="63"/>
                                        </p:tgtEl>
                                      </p:cBhvr>
                                    </p:animEffect>
                                  </p:childTnLst>
                                </p:cTn>
                              </p:par>
                              <p:par>
                                <p:cTn id="45" presetID="22" presetClass="entr" presetSubtype="8" repeatCount="indefinite"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wipe(left)">
                                      <p:cBhvr>
                                        <p:cTn id="47" dur="2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3" grpId="0" animBg="1"/>
      <p:bldP spid="46" grpId="0" animBg="1"/>
      <p:bldP spid="47" grpId="0" animBg="1"/>
      <p:bldP spid="3" grpId="0" animBg="1"/>
      <p:bldP spid="49" grpId="0" animBg="1"/>
      <p:bldP spid="50" grpId="0" animBg="1"/>
      <p:bldP spid="51" grpId="0" animBg="1"/>
      <p:bldP spid="62" grpId="0" animBg="1"/>
      <p:bldP spid="63" grpId="0" animBg="1"/>
      <p:bldP spid="6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C9F30-D288-4913-BB7E-00DAF7389F75}"/>
              </a:ext>
            </a:extLst>
          </p:cNvPr>
          <p:cNvSpPr>
            <a:spLocks noGrp="1"/>
          </p:cNvSpPr>
          <p:nvPr>
            <p:ph type="title"/>
          </p:nvPr>
        </p:nvSpPr>
        <p:spPr>
          <a:xfrm>
            <a:off x="0" y="0"/>
            <a:ext cx="8515350" cy="649358"/>
          </a:xfrm>
        </p:spPr>
        <p:txBody>
          <a:bodyPr>
            <a:normAutofit fontScale="90000"/>
          </a:bodyPr>
          <a:lstStyle/>
          <a:p>
            <a:r>
              <a:rPr lang="en-US" sz="3600" dirty="0">
                <a:effectLst/>
                <a:latin typeface="Calibri" panose="020F0502020204030204" pitchFamily="34" charset="0"/>
              </a:rPr>
              <a:t>                          </a:t>
            </a:r>
            <a:br>
              <a:rPr lang="en-US" sz="3600" dirty="0">
                <a:effectLst/>
                <a:latin typeface="Calibri" panose="020F0502020204030204" pitchFamily="34" charset="0"/>
              </a:rPr>
            </a:br>
            <a:r>
              <a:rPr lang="en-US" sz="3600" dirty="0">
                <a:effectLst/>
                <a:latin typeface="Calibri" panose="020F0502020204030204" pitchFamily="34" charset="0"/>
              </a:rPr>
              <a:t>                      What is API Server</a:t>
            </a:r>
            <a:br>
              <a:rPr lang="en-US" sz="3600" dirty="0">
                <a:effectLst/>
                <a:latin typeface="Calibri" panose="020F0502020204030204" pitchFamily="34" charset="0"/>
              </a:rPr>
            </a:br>
            <a:endParaRPr lang="en-US" dirty="0"/>
          </a:p>
        </p:txBody>
      </p:sp>
      <p:sp>
        <p:nvSpPr>
          <p:cNvPr id="3" name="Content Placeholder 2">
            <a:extLst>
              <a:ext uri="{FF2B5EF4-FFF2-40B4-BE49-F238E27FC236}">
                <a16:creationId xmlns:a16="http://schemas.microsoft.com/office/drawing/2014/main" id="{B6467062-C555-4C26-86CC-4C401D95B1D7}"/>
              </a:ext>
            </a:extLst>
          </p:cNvPr>
          <p:cNvSpPr>
            <a:spLocks noGrp="1"/>
          </p:cNvSpPr>
          <p:nvPr>
            <p:ph idx="1"/>
          </p:nvPr>
        </p:nvSpPr>
        <p:spPr>
          <a:xfrm>
            <a:off x="0" y="649358"/>
            <a:ext cx="8515350" cy="3983365"/>
          </a:xfrm>
        </p:spPr>
        <p:txBody>
          <a:bodyPr>
            <a:normAutofit/>
          </a:bodyPr>
          <a:lstStyle/>
          <a:p>
            <a:pPr marL="0" marR="0">
              <a:spcBef>
                <a:spcPts val="0"/>
              </a:spcBef>
              <a:spcAft>
                <a:spcPts val="0"/>
              </a:spcAft>
            </a:pPr>
            <a:r>
              <a:rPr lang="en-US" sz="1500" dirty="0">
                <a:effectLst/>
                <a:latin typeface="Calibri" panose="020F0502020204030204" pitchFamily="34" charset="0"/>
              </a:rPr>
              <a:t>API server is the gateway to the Kubernetes cluster. It is the central touch point that is accessed by all users, automation, and components in the Kubernetes cluster. </a:t>
            </a:r>
          </a:p>
          <a:p>
            <a:pPr marL="0" marR="0" indent="0">
              <a:spcBef>
                <a:spcPts val="0"/>
              </a:spcBef>
              <a:spcAft>
                <a:spcPts val="0"/>
              </a:spcAft>
              <a:buNone/>
            </a:pPr>
            <a:endParaRPr lang="en-US" sz="1500" dirty="0">
              <a:effectLst/>
              <a:latin typeface="Calibri" panose="020F0502020204030204" pitchFamily="34" charset="0"/>
            </a:endParaRPr>
          </a:p>
          <a:p>
            <a:pPr marL="0" marR="0">
              <a:spcBef>
                <a:spcPts val="0"/>
              </a:spcBef>
              <a:spcAft>
                <a:spcPts val="0"/>
              </a:spcAft>
            </a:pPr>
            <a:r>
              <a:rPr lang="en-US" sz="1500" dirty="0">
                <a:effectLst/>
                <a:latin typeface="Calibri" panose="020F0502020204030204" pitchFamily="34" charset="0"/>
              </a:rPr>
              <a:t>The API server implements a RESTful API over HTTP, performs all API operations, and is responsible for storing API objects into a persistent storage backend.</a:t>
            </a:r>
          </a:p>
          <a:p>
            <a:pPr marL="0" marR="0" indent="0">
              <a:spcBef>
                <a:spcPts val="0"/>
              </a:spcBef>
              <a:spcAft>
                <a:spcPts val="0"/>
              </a:spcAft>
              <a:buNone/>
            </a:pPr>
            <a:endParaRPr lang="en-US" sz="1500" dirty="0">
              <a:effectLst/>
              <a:latin typeface="Calibri" panose="020F0502020204030204" pitchFamily="34" charset="0"/>
            </a:endParaRPr>
          </a:p>
          <a:p>
            <a:pPr marL="0" marR="0">
              <a:spcBef>
                <a:spcPts val="0"/>
              </a:spcBef>
              <a:spcAft>
                <a:spcPts val="0"/>
              </a:spcAft>
            </a:pPr>
            <a:r>
              <a:rPr lang="en-US" sz="1500" dirty="0">
                <a:effectLst/>
                <a:latin typeface="Calibri" panose="020F0502020204030204" pitchFamily="34" charset="0"/>
              </a:rPr>
              <a:t>The Kubernetes API server is relatively simple to manage. </a:t>
            </a:r>
          </a:p>
          <a:p>
            <a:pPr marL="0" marR="0">
              <a:spcBef>
                <a:spcPts val="0"/>
              </a:spcBef>
              <a:spcAft>
                <a:spcPts val="0"/>
              </a:spcAft>
            </a:pPr>
            <a:endParaRPr lang="en-US" sz="1500" dirty="0">
              <a:effectLst/>
              <a:latin typeface="Calibri" panose="020F0502020204030204" pitchFamily="34" charset="0"/>
            </a:endParaRPr>
          </a:p>
          <a:p>
            <a:endParaRPr lang="en-US" dirty="0"/>
          </a:p>
        </p:txBody>
      </p:sp>
      <p:grpSp>
        <p:nvGrpSpPr>
          <p:cNvPr id="13" name="Group 12">
            <a:extLst>
              <a:ext uri="{FF2B5EF4-FFF2-40B4-BE49-F238E27FC236}">
                <a16:creationId xmlns:a16="http://schemas.microsoft.com/office/drawing/2014/main" id="{74AB0A37-9915-4FFB-AA5B-B6452AA80D46}"/>
              </a:ext>
            </a:extLst>
          </p:cNvPr>
          <p:cNvGrpSpPr/>
          <p:nvPr/>
        </p:nvGrpSpPr>
        <p:grpSpPr>
          <a:xfrm>
            <a:off x="487101" y="2192554"/>
            <a:ext cx="4538382" cy="2855232"/>
            <a:chOff x="581982" y="533145"/>
            <a:chExt cx="6794618" cy="4582930"/>
          </a:xfrm>
        </p:grpSpPr>
        <mc:AlternateContent xmlns:mc="http://schemas.openxmlformats.org/markup-compatibility/2006">
          <mc:Choice xmlns:am3d="http://schemas.microsoft.com/office/drawing/2017/model3d" Requires="am3d">
            <p:graphicFrame>
              <p:nvGraphicFramePr>
                <p:cNvPr id="4" name="Content Placeholder 18" descr="Laptop Computer">
                  <a:extLst>
                    <a:ext uri="{FF2B5EF4-FFF2-40B4-BE49-F238E27FC236}">
                      <a16:creationId xmlns:a16="http://schemas.microsoft.com/office/drawing/2014/main" id="{63D271AC-70DA-4147-9755-374751AC2888}"/>
                    </a:ext>
                  </a:extLst>
                </p:cNvPr>
                <p:cNvGraphicFramePr>
                  <a:graphicFrameLocks noChangeAspect="1"/>
                </p:cNvGraphicFramePr>
                <p:nvPr>
                  <p:extLst>
                    <p:ext uri="{D42A27DB-BD31-4B8C-83A1-F6EECF244321}">
                      <p14:modId xmlns:p14="http://schemas.microsoft.com/office/powerpoint/2010/main" val="3393884102"/>
                    </p:ext>
                  </p:extLst>
                </p:nvPr>
              </p:nvGraphicFramePr>
              <p:xfrm>
                <a:off x="4410180" y="3065519"/>
                <a:ext cx="2966420" cy="2050556"/>
              </p:xfrm>
              <a:graphic>
                <a:graphicData uri="http://schemas.microsoft.com/office/drawing/2017/model3d">
                  <am3d:model3d r:embed="rId3">
                    <am3d:spPr>
                      <a:xfrm>
                        <a:off x="0" y="0"/>
                        <a:ext cx="2966420" cy="2050556"/>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m3d:postTrans dx="0" dy="0" dz="0"/>
                    </am3d:trans>
                    <am3d:raster rName="Office3DRenderer" rVer="16.0.8326">
                      <am3d:blip r:embed="rId4"/>
                    </am3d:raster>
                    <am3d:objViewport viewportSz="22649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18" descr="Laptop Computer">
                  <a:extLst>
                    <a:ext uri="{FF2B5EF4-FFF2-40B4-BE49-F238E27FC236}">
                      <a16:creationId xmlns:a16="http://schemas.microsoft.com/office/drawing/2014/main" id="{63D271AC-70DA-4147-9755-374751AC2888}"/>
                    </a:ext>
                  </a:extLst>
                </p:cNvPr>
                <p:cNvPicPr>
                  <a:picLocks noGrp="1" noRot="1" noChangeAspect="1" noMove="1" noResize="1" noEditPoints="1" noAdjustHandles="1" noChangeArrowheads="1" noChangeShapeType="1" noCrop="1"/>
                </p:cNvPicPr>
                <p:nvPr/>
              </p:nvPicPr>
              <p:blipFill>
                <a:blip r:embed="rId4"/>
                <a:stretch>
                  <a:fillRect/>
                </a:stretch>
              </p:blipFill>
              <p:spPr>
                <a:xfrm>
                  <a:off x="3044099" y="3770260"/>
                  <a:ext cx="1981384" cy="1277526"/>
                </a:xfrm>
                <a:prstGeom prst="rect">
                  <a:avLst/>
                </a:prstGeom>
              </p:spPr>
            </p:pic>
          </mc:Fallback>
        </mc:AlternateContent>
        <p:sp>
          <p:nvSpPr>
            <p:cNvPr id="5" name="Rectangle 4">
              <a:extLst>
                <a:ext uri="{FF2B5EF4-FFF2-40B4-BE49-F238E27FC236}">
                  <a16:creationId xmlns:a16="http://schemas.microsoft.com/office/drawing/2014/main" id="{B0AF33EC-8BAF-4CEA-B741-51B17557BC7F}"/>
                </a:ext>
              </a:extLst>
            </p:cNvPr>
            <p:cNvSpPr/>
            <p:nvPr/>
          </p:nvSpPr>
          <p:spPr>
            <a:xfrm>
              <a:off x="581982" y="533145"/>
              <a:ext cx="1827122" cy="578819"/>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Schedular</a:t>
              </a:r>
            </a:p>
          </p:txBody>
        </p:sp>
        <p:sp>
          <p:nvSpPr>
            <p:cNvPr id="6" name="Rectangle 5">
              <a:extLst>
                <a:ext uri="{FF2B5EF4-FFF2-40B4-BE49-F238E27FC236}">
                  <a16:creationId xmlns:a16="http://schemas.microsoft.com/office/drawing/2014/main" id="{1D3BAAD6-2767-4BC1-9444-6387C68CA866}"/>
                </a:ext>
              </a:extLst>
            </p:cNvPr>
            <p:cNvSpPr/>
            <p:nvPr/>
          </p:nvSpPr>
          <p:spPr>
            <a:xfrm>
              <a:off x="4317946" y="1078294"/>
              <a:ext cx="1827122" cy="9437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API Server</a:t>
              </a:r>
            </a:p>
          </p:txBody>
        </p:sp>
        <p:sp>
          <p:nvSpPr>
            <p:cNvPr id="7" name="Rectangle 6">
              <a:extLst>
                <a:ext uri="{FF2B5EF4-FFF2-40B4-BE49-F238E27FC236}">
                  <a16:creationId xmlns:a16="http://schemas.microsoft.com/office/drawing/2014/main" id="{35B99705-82B6-4895-80F4-E539B3557890}"/>
                </a:ext>
              </a:extLst>
            </p:cNvPr>
            <p:cNvSpPr/>
            <p:nvPr/>
          </p:nvSpPr>
          <p:spPr>
            <a:xfrm>
              <a:off x="656319" y="2158832"/>
              <a:ext cx="1850320" cy="6803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Controller</a:t>
              </a:r>
            </a:p>
          </p:txBody>
        </p:sp>
        <p:sp>
          <p:nvSpPr>
            <p:cNvPr id="8" name="Cylinder 7">
              <a:extLst>
                <a:ext uri="{FF2B5EF4-FFF2-40B4-BE49-F238E27FC236}">
                  <a16:creationId xmlns:a16="http://schemas.microsoft.com/office/drawing/2014/main" id="{9401FEBF-FF7C-4A0B-9013-DB31F08DA680}"/>
                </a:ext>
              </a:extLst>
            </p:cNvPr>
            <p:cNvSpPr/>
            <p:nvPr/>
          </p:nvSpPr>
          <p:spPr>
            <a:xfrm>
              <a:off x="581982" y="1283429"/>
              <a:ext cx="1744622" cy="831289"/>
            </a:xfrm>
            <a:prstGeom prst="can">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Etcd Database</a:t>
              </a:r>
            </a:p>
          </p:txBody>
        </p:sp>
        <p:sp>
          <p:nvSpPr>
            <p:cNvPr id="9" name="Arrow: Up-Down 8">
              <a:extLst>
                <a:ext uri="{FF2B5EF4-FFF2-40B4-BE49-F238E27FC236}">
                  <a16:creationId xmlns:a16="http://schemas.microsoft.com/office/drawing/2014/main" id="{5658674E-15D3-4F20-9B55-B4898B387E09}"/>
                </a:ext>
              </a:extLst>
            </p:cNvPr>
            <p:cNvSpPr/>
            <p:nvPr/>
          </p:nvSpPr>
          <p:spPr>
            <a:xfrm rot="17029652">
              <a:off x="3220036" y="92592"/>
              <a:ext cx="250012" cy="1992201"/>
            </a:xfrm>
            <a:prstGeom prst="up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Arrow: Up-Down 9">
              <a:extLst>
                <a:ext uri="{FF2B5EF4-FFF2-40B4-BE49-F238E27FC236}">
                  <a16:creationId xmlns:a16="http://schemas.microsoft.com/office/drawing/2014/main" id="{43C95E7D-8771-46C5-95E4-CF8C38967EA7}"/>
                </a:ext>
              </a:extLst>
            </p:cNvPr>
            <p:cNvSpPr/>
            <p:nvPr/>
          </p:nvSpPr>
          <p:spPr>
            <a:xfrm rot="15912216" flipH="1">
              <a:off x="3163847" y="646826"/>
              <a:ext cx="314245" cy="2001971"/>
            </a:xfrm>
            <a:prstGeom prst="up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Arrow: Up-Down 10">
              <a:extLst>
                <a:ext uri="{FF2B5EF4-FFF2-40B4-BE49-F238E27FC236}">
                  <a16:creationId xmlns:a16="http://schemas.microsoft.com/office/drawing/2014/main" id="{CEA4066A-2606-4070-9F7F-ECD21CCF4E07}"/>
                </a:ext>
              </a:extLst>
            </p:cNvPr>
            <p:cNvSpPr/>
            <p:nvPr/>
          </p:nvSpPr>
          <p:spPr>
            <a:xfrm rot="14757363">
              <a:off x="3284416" y="1161141"/>
              <a:ext cx="250012" cy="2006402"/>
            </a:xfrm>
            <a:prstGeom prst="up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Arrow: Up-Down 11">
              <a:extLst>
                <a:ext uri="{FF2B5EF4-FFF2-40B4-BE49-F238E27FC236}">
                  <a16:creationId xmlns:a16="http://schemas.microsoft.com/office/drawing/2014/main" id="{B7628EC0-5586-4FB9-AACA-B6A64A9F3181}"/>
                </a:ext>
              </a:extLst>
            </p:cNvPr>
            <p:cNvSpPr/>
            <p:nvPr/>
          </p:nvSpPr>
          <p:spPr>
            <a:xfrm>
              <a:off x="5292289" y="2025683"/>
              <a:ext cx="286134" cy="1382066"/>
            </a:xfrm>
            <a:prstGeom prst="up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13976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C9F30-D288-4913-BB7E-00DAF7389F75}"/>
              </a:ext>
            </a:extLst>
          </p:cNvPr>
          <p:cNvSpPr>
            <a:spLocks noGrp="1"/>
          </p:cNvSpPr>
          <p:nvPr>
            <p:ph type="title"/>
          </p:nvPr>
        </p:nvSpPr>
        <p:spPr>
          <a:xfrm>
            <a:off x="0" y="0"/>
            <a:ext cx="8515350" cy="649358"/>
          </a:xfrm>
        </p:spPr>
        <p:txBody>
          <a:bodyPr>
            <a:normAutofit fontScale="90000"/>
          </a:bodyPr>
          <a:lstStyle/>
          <a:p>
            <a:r>
              <a:rPr lang="en-US" sz="3600" dirty="0">
                <a:effectLst/>
                <a:latin typeface="Calibri" panose="020F0502020204030204" pitchFamily="34" charset="0"/>
              </a:rPr>
              <a:t>                          </a:t>
            </a:r>
            <a:br>
              <a:rPr lang="en-US" sz="3600" dirty="0">
                <a:effectLst/>
                <a:latin typeface="Calibri" panose="020F0502020204030204" pitchFamily="34" charset="0"/>
              </a:rPr>
            </a:br>
            <a:r>
              <a:rPr lang="en-US" sz="3600" dirty="0">
                <a:effectLst/>
                <a:latin typeface="Calibri" panose="020F0502020204030204" pitchFamily="34" charset="0"/>
              </a:rPr>
              <a:t>                      What is API Server</a:t>
            </a:r>
            <a:br>
              <a:rPr lang="en-US" sz="3600" dirty="0">
                <a:effectLst/>
                <a:latin typeface="Calibri" panose="020F0502020204030204" pitchFamily="34" charset="0"/>
              </a:rPr>
            </a:br>
            <a:endParaRPr lang="en-US" dirty="0"/>
          </a:p>
        </p:txBody>
      </p:sp>
      <p:sp>
        <p:nvSpPr>
          <p:cNvPr id="3" name="Content Placeholder 2">
            <a:extLst>
              <a:ext uri="{FF2B5EF4-FFF2-40B4-BE49-F238E27FC236}">
                <a16:creationId xmlns:a16="http://schemas.microsoft.com/office/drawing/2014/main" id="{B6467062-C555-4C26-86CC-4C401D95B1D7}"/>
              </a:ext>
            </a:extLst>
          </p:cNvPr>
          <p:cNvSpPr>
            <a:spLocks noGrp="1"/>
          </p:cNvSpPr>
          <p:nvPr>
            <p:ph idx="1"/>
          </p:nvPr>
        </p:nvSpPr>
        <p:spPr>
          <a:xfrm>
            <a:off x="0" y="649358"/>
            <a:ext cx="8515350" cy="3983365"/>
          </a:xfrm>
        </p:spPr>
        <p:txBody>
          <a:bodyPr>
            <a:normAutofit/>
          </a:bodyPr>
          <a:lstStyle/>
          <a:p>
            <a:pPr marL="0" marR="0">
              <a:spcBef>
                <a:spcPts val="0"/>
              </a:spcBef>
              <a:spcAft>
                <a:spcPts val="0"/>
              </a:spcAft>
            </a:pPr>
            <a:endParaRPr lang="en-US" sz="1500" dirty="0">
              <a:effectLst/>
              <a:latin typeface="Calibri" panose="020F0502020204030204" pitchFamily="34" charset="0"/>
            </a:endParaRPr>
          </a:p>
          <a:p>
            <a:pPr marL="0" marR="0" indent="0">
              <a:spcBef>
                <a:spcPts val="0"/>
              </a:spcBef>
              <a:spcAft>
                <a:spcPts val="0"/>
              </a:spcAft>
              <a:buNone/>
            </a:pPr>
            <a:endParaRPr lang="en-US" sz="1500" dirty="0">
              <a:effectLst/>
              <a:latin typeface="Calibri" panose="020F0502020204030204" pitchFamily="34" charset="0"/>
            </a:endParaRPr>
          </a:p>
          <a:p>
            <a:pPr marL="0" marR="0" indent="0">
              <a:spcBef>
                <a:spcPts val="0"/>
              </a:spcBef>
              <a:spcAft>
                <a:spcPts val="0"/>
              </a:spcAft>
              <a:buNone/>
            </a:pPr>
            <a:r>
              <a:rPr lang="en-US" sz="1500" dirty="0">
                <a:effectLst/>
                <a:latin typeface="Calibri" panose="020F0502020204030204" pitchFamily="34" charset="0"/>
              </a:rPr>
              <a:t> </a:t>
            </a:r>
          </a:p>
          <a:p>
            <a:pPr marL="0" marR="0" indent="0">
              <a:spcBef>
                <a:spcPts val="0"/>
              </a:spcBef>
              <a:spcAft>
                <a:spcPts val="0"/>
              </a:spcAft>
              <a:buNone/>
            </a:pPr>
            <a:endParaRPr lang="en-US" sz="1500" dirty="0">
              <a:effectLst/>
              <a:latin typeface="Calibri" panose="020F0502020204030204" pitchFamily="34" charset="0"/>
            </a:endParaRPr>
          </a:p>
          <a:p>
            <a:pPr marL="0" marR="0">
              <a:spcBef>
                <a:spcPts val="0"/>
              </a:spcBef>
              <a:spcAft>
                <a:spcPts val="0"/>
              </a:spcAft>
            </a:pPr>
            <a:endParaRPr lang="en-US" sz="1500" dirty="0">
              <a:effectLst/>
              <a:latin typeface="Calibri" panose="020F0502020204030204" pitchFamily="34" charset="0"/>
            </a:endParaRPr>
          </a:p>
          <a:p>
            <a:pPr marL="0" marR="0" indent="0">
              <a:spcBef>
                <a:spcPts val="0"/>
              </a:spcBef>
              <a:spcAft>
                <a:spcPts val="0"/>
              </a:spcAft>
              <a:buNone/>
            </a:pPr>
            <a:endParaRPr lang="en-US" sz="1500" dirty="0">
              <a:effectLst/>
              <a:latin typeface="Calibri" panose="020F0502020204030204" pitchFamily="34" charset="0"/>
            </a:endParaRPr>
          </a:p>
          <a:p>
            <a:pPr marL="0" marR="0">
              <a:spcBef>
                <a:spcPts val="0"/>
              </a:spcBef>
              <a:spcAft>
                <a:spcPts val="0"/>
              </a:spcAft>
            </a:pPr>
            <a:endParaRPr lang="en-US" sz="1500" dirty="0">
              <a:effectLst/>
              <a:latin typeface="Calibri" panose="020F0502020204030204" pitchFamily="34" charset="0"/>
            </a:endParaRPr>
          </a:p>
          <a:p>
            <a:pPr marL="0" marR="0">
              <a:spcBef>
                <a:spcPts val="0"/>
              </a:spcBef>
              <a:spcAft>
                <a:spcPts val="0"/>
              </a:spcAft>
            </a:pPr>
            <a:endParaRPr lang="en-US" sz="1500" dirty="0">
              <a:latin typeface="Calibri" panose="020F0502020204030204" pitchFamily="34" charset="0"/>
            </a:endParaRPr>
          </a:p>
          <a:p>
            <a:pPr marL="0" marR="0">
              <a:spcBef>
                <a:spcPts val="0"/>
              </a:spcBef>
              <a:spcAft>
                <a:spcPts val="0"/>
              </a:spcAft>
            </a:pPr>
            <a:endParaRPr lang="en-US" sz="1500" dirty="0">
              <a:effectLst/>
              <a:latin typeface="Calibri" panose="020F0502020204030204" pitchFamily="34" charset="0"/>
            </a:endParaRPr>
          </a:p>
          <a:p>
            <a:pPr marL="0" marR="0">
              <a:spcBef>
                <a:spcPts val="0"/>
              </a:spcBef>
              <a:spcAft>
                <a:spcPts val="0"/>
              </a:spcAft>
            </a:pPr>
            <a:r>
              <a:rPr lang="en-US" sz="1500" dirty="0">
                <a:effectLst/>
                <a:latin typeface="Calibri" panose="020F0502020204030204" pitchFamily="34" charset="0"/>
              </a:rPr>
              <a:t>Because all the API server’s persistent state is stored in a database that is external to the API server, the server itself is stateless and can be replicated to handle request load and for fault tolerance.</a:t>
            </a:r>
          </a:p>
          <a:p>
            <a:pPr marL="0" marR="0" indent="0">
              <a:spcBef>
                <a:spcPts val="0"/>
              </a:spcBef>
              <a:spcAft>
                <a:spcPts val="0"/>
              </a:spcAft>
              <a:buNone/>
            </a:pPr>
            <a:endParaRPr lang="en-US" sz="1500" dirty="0">
              <a:effectLst/>
              <a:latin typeface="Calibri" panose="020F0502020204030204" pitchFamily="34" charset="0"/>
            </a:endParaRPr>
          </a:p>
          <a:p>
            <a:pPr marL="0" marR="0">
              <a:spcBef>
                <a:spcPts val="0"/>
              </a:spcBef>
              <a:spcAft>
                <a:spcPts val="0"/>
              </a:spcAft>
            </a:pPr>
            <a:r>
              <a:rPr lang="en-US" sz="1500" dirty="0">
                <a:effectLst/>
                <a:latin typeface="Calibri" panose="020F0502020204030204" pitchFamily="34" charset="0"/>
              </a:rPr>
              <a:t>Operating the Kubernetes API server involves three core functions:</a:t>
            </a:r>
          </a:p>
          <a:p>
            <a:pPr lvl="1"/>
            <a:r>
              <a:rPr lang="en-US" sz="1400" dirty="0">
                <a:latin typeface="Calibri" panose="020F0502020204030204" pitchFamily="34" charset="0"/>
              </a:rPr>
              <a:t>1. How API manage?</a:t>
            </a:r>
          </a:p>
          <a:p>
            <a:pPr lvl="1"/>
            <a:r>
              <a:rPr lang="en-US" sz="1400" dirty="0">
                <a:latin typeface="Calibri" panose="020F0502020204030204" pitchFamily="34" charset="0"/>
              </a:rPr>
              <a:t>2. How Request will process?</a:t>
            </a:r>
          </a:p>
          <a:p>
            <a:pPr lvl="1"/>
            <a:r>
              <a:rPr lang="en-US" sz="1400" dirty="0">
                <a:latin typeface="Calibri" panose="020F0502020204030204" pitchFamily="34" charset="0"/>
              </a:rPr>
              <a:t>3. How Internal communication will work?</a:t>
            </a:r>
          </a:p>
        </p:txBody>
      </p:sp>
    </p:spTree>
    <p:extLst>
      <p:ext uri="{BB962C8B-B14F-4D97-AF65-F5344CB8AC3E}">
        <p14:creationId xmlns:p14="http://schemas.microsoft.com/office/powerpoint/2010/main" val="39520024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wipe(left)">
                                      <p:cBhvr>
                                        <p:cTn id="7" dur="500"/>
                                        <p:tgtEl>
                                          <p:spTgt spid="3">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1" end="11"/>
                                            </p:txEl>
                                          </p:spTgt>
                                        </p:tgtEl>
                                        <p:attrNameLst>
                                          <p:attrName>style.visibility</p:attrName>
                                        </p:attrNameLst>
                                      </p:cBhvr>
                                      <p:to>
                                        <p:strVal val="visible"/>
                                      </p:to>
                                    </p:set>
                                    <p:animEffect transition="in" filter="wipe(left)">
                                      <p:cBhvr>
                                        <p:cTn id="12" dur="500"/>
                                        <p:tgtEl>
                                          <p:spTgt spid="3">
                                            <p:txEl>
                                              <p:pRg st="11" end="1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animEffect transition="in" filter="wipe(left)">
                                      <p:cBhvr>
                                        <p:cTn id="17" dur="500"/>
                                        <p:tgtEl>
                                          <p:spTgt spid="3">
                                            <p:txEl>
                                              <p:pRg st="12" end="1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13" end="13"/>
                                            </p:txEl>
                                          </p:spTgt>
                                        </p:tgtEl>
                                        <p:attrNameLst>
                                          <p:attrName>style.visibility</p:attrName>
                                        </p:attrNameLst>
                                      </p:cBhvr>
                                      <p:to>
                                        <p:strVal val="visible"/>
                                      </p:to>
                                    </p:set>
                                    <p:animEffect transition="in" filter="wipe(left)">
                                      <p:cBhvr>
                                        <p:cTn id="22" dur="500"/>
                                        <p:tgtEl>
                                          <p:spTgt spid="3">
                                            <p:txEl>
                                              <p:pRg st="13" end="1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animEffect transition="in" filter="wipe(left)">
                                      <p:cBhvr>
                                        <p:cTn id="2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PI server">
            <a:extLst>
              <a:ext uri="{FF2B5EF4-FFF2-40B4-BE49-F238E27FC236}">
                <a16:creationId xmlns:a16="http://schemas.microsoft.com/office/drawing/2014/main" id="{B83CF133-BE8A-4B92-B895-3993FE7A36DC}"/>
              </a:ext>
            </a:extLst>
          </p:cNvPr>
          <p:cNvSpPr>
            <a:spLocks noGrp="1"/>
          </p:cNvSpPr>
          <p:nvPr>
            <p:ph idx="1"/>
          </p:nvPr>
        </p:nvSpPr>
        <p:spPr>
          <a:xfrm>
            <a:off x="0" y="0"/>
            <a:ext cx="9144000" cy="463232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marL="0" indent="0" algn="ctr">
              <a:buNone/>
            </a:pPr>
            <a:r>
              <a:rPr lang="en-US" dirty="0"/>
              <a:t>API Server</a:t>
            </a:r>
          </a:p>
        </p:txBody>
      </p:sp>
      <p:sp>
        <p:nvSpPr>
          <p:cNvPr id="5" name="API Mange">
            <a:extLst>
              <a:ext uri="{FF2B5EF4-FFF2-40B4-BE49-F238E27FC236}">
                <a16:creationId xmlns:a16="http://schemas.microsoft.com/office/drawing/2014/main" id="{D6C5FC1A-7CD3-4489-AA3E-E139F3D75954}"/>
              </a:ext>
            </a:extLst>
          </p:cNvPr>
          <p:cNvSpPr/>
          <p:nvPr/>
        </p:nvSpPr>
        <p:spPr>
          <a:xfrm>
            <a:off x="-7836" y="3244395"/>
            <a:ext cx="9144000" cy="137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atin typeface="Calibri" panose="020F0502020204030204" pitchFamily="34" charset="0"/>
              </a:rPr>
              <a:t>                                                                        API manage</a:t>
            </a:r>
          </a:p>
          <a:p>
            <a:r>
              <a:rPr lang="en-US" dirty="0">
                <a:latin typeface="Calibri" panose="020F0502020204030204" pitchFamily="34" charset="0"/>
              </a:rPr>
              <a:t>- API server is an HTTP server, thus, every API request must be HTTP request.</a:t>
            </a:r>
            <a:endParaRPr lang="en-US" sz="1800" dirty="0">
              <a:latin typeface="Calibri" panose="020F0502020204030204" pitchFamily="34" charset="0"/>
            </a:endParaRPr>
          </a:p>
          <a:p>
            <a:pPr marL="285750" indent="-285750">
              <a:buFontTx/>
              <a:buChar char="-"/>
            </a:pPr>
            <a:r>
              <a:rPr lang="en-US" dirty="0">
                <a:latin typeface="Calibri" panose="020F0502020204030204" pitchFamily="34" charset="0"/>
              </a:rPr>
              <a:t>Before API requests can be processed; the client must know how to make an API request.</a:t>
            </a:r>
          </a:p>
          <a:p>
            <a:r>
              <a:rPr lang="en-US" sz="1800" dirty="0">
                <a:latin typeface="Calibri" panose="020F0502020204030204" pitchFamily="34" charset="0"/>
              </a:rPr>
              <a:t>      like “curl /</a:t>
            </a:r>
            <a:r>
              <a:rPr lang="en-US" sz="1800" dirty="0" err="1">
                <a:latin typeface="Calibri" panose="020F0502020204030204" pitchFamily="34" charset="0"/>
              </a:rPr>
              <a:t>api</a:t>
            </a:r>
            <a:r>
              <a:rPr lang="en-US" sz="1800" dirty="0">
                <a:latin typeface="Calibri" panose="020F0502020204030204" pitchFamily="34" charset="0"/>
              </a:rPr>
              <a:t>/</a:t>
            </a:r>
            <a:r>
              <a:rPr lang="en-US" sz="1800" dirty="0" err="1">
                <a:latin typeface="Calibri" panose="020F0502020204030204" pitchFamily="34" charset="0"/>
              </a:rPr>
              <a:t>v1</a:t>
            </a:r>
            <a:r>
              <a:rPr lang="en-US" sz="1800" dirty="0">
                <a:latin typeface="Calibri" panose="020F0502020204030204" pitchFamily="34" charset="0"/>
              </a:rPr>
              <a:t>/namespace/resource-name-type/resource-name/”</a:t>
            </a:r>
          </a:p>
        </p:txBody>
      </p:sp>
      <p:sp>
        <p:nvSpPr>
          <p:cNvPr id="6" name="RR Full">
            <a:extLst>
              <a:ext uri="{FF2B5EF4-FFF2-40B4-BE49-F238E27FC236}">
                <a16:creationId xmlns:a16="http://schemas.microsoft.com/office/drawing/2014/main" id="{C10F4968-2CF5-41BE-8E75-07198AE0B844}"/>
              </a:ext>
            </a:extLst>
          </p:cNvPr>
          <p:cNvSpPr/>
          <p:nvPr/>
        </p:nvSpPr>
        <p:spPr>
          <a:xfrm>
            <a:off x="0" y="2295751"/>
            <a:ext cx="9151836" cy="948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Calibri" panose="020F0502020204030204" pitchFamily="34" charset="0"/>
              </a:rPr>
              <a:t>Request Process</a:t>
            </a:r>
          </a:p>
          <a:p>
            <a:pPr marL="285750" indent="-285750">
              <a:buFontTx/>
              <a:buChar char="-"/>
            </a:pPr>
            <a:r>
              <a:rPr lang="en-US" dirty="0">
                <a:latin typeface="Calibri" panose="020F0502020204030204" pitchFamily="34" charset="0"/>
              </a:rPr>
              <a:t>http requests (GET, LIST, POST, Delete)</a:t>
            </a:r>
          </a:p>
          <a:p>
            <a:pPr marL="285750" indent="-285750">
              <a:buFontTx/>
              <a:buChar char="-"/>
            </a:pPr>
            <a:r>
              <a:rPr lang="en-US" dirty="0">
                <a:latin typeface="Calibri" panose="020F0502020204030204" pitchFamily="34" charset="0"/>
              </a:rPr>
              <a:t>Authentication, Authorization, Admission control and Special request</a:t>
            </a:r>
            <a:endParaRPr lang="en-US" dirty="0"/>
          </a:p>
        </p:txBody>
      </p:sp>
      <p:sp>
        <p:nvSpPr>
          <p:cNvPr id="7" name="Internal Com">
            <a:extLst>
              <a:ext uri="{FF2B5EF4-FFF2-40B4-BE49-F238E27FC236}">
                <a16:creationId xmlns:a16="http://schemas.microsoft.com/office/drawing/2014/main" id="{A259DFF8-916F-42F2-8D0C-1B620BAD4F19}"/>
              </a:ext>
            </a:extLst>
          </p:cNvPr>
          <p:cNvSpPr/>
          <p:nvPr/>
        </p:nvSpPr>
        <p:spPr>
          <a:xfrm>
            <a:off x="0" y="1547812"/>
            <a:ext cx="9147918" cy="7347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Internal communication</a:t>
            </a:r>
          </a:p>
        </p:txBody>
      </p:sp>
      <p:sp>
        <p:nvSpPr>
          <p:cNvPr id="2" name="API 1">
            <a:extLst>
              <a:ext uri="{FF2B5EF4-FFF2-40B4-BE49-F238E27FC236}">
                <a16:creationId xmlns:a16="http://schemas.microsoft.com/office/drawing/2014/main" id="{6ACF015E-EC76-4424-8620-687C2EC993FE}"/>
              </a:ext>
            </a:extLst>
          </p:cNvPr>
          <p:cNvSpPr/>
          <p:nvPr/>
        </p:nvSpPr>
        <p:spPr>
          <a:xfrm>
            <a:off x="0" y="3698421"/>
            <a:ext cx="9140082" cy="4126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R 1">
            <a:extLst>
              <a:ext uri="{FF2B5EF4-FFF2-40B4-BE49-F238E27FC236}">
                <a16:creationId xmlns:a16="http://schemas.microsoft.com/office/drawing/2014/main" id="{28AA345F-28ED-451A-BC85-06FC964F34C9}"/>
              </a:ext>
            </a:extLst>
          </p:cNvPr>
          <p:cNvSpPr/>
          <p:nvPr/>
        </p:nvSpPr>
        <p:spPr>
          <a:xfrm>
            <a:off x="19590" y="2648442"/>
            <a:ext cx="9136164" cy="3167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Work from home house outline">
            <a:hlinkClick r:id="rId2" action="ppaction://hlinksldjump"/>
            <a:extLst>
              <a:ext uri="{FF2B5EF4-FFF2-40B4-BE49-F238E27FC236}">
                <a16:creationId xmlns:a16="http://schemas.microsoft.com/office/drawing/2014/main" id="{1DFC819E-A71D-434C-AE1D-DE4BDAD269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71560" y="4643635"/>
            <a:ext cx="472440" cy="472440"/>
          </a:xfrm>
          <a:prstGeom prst="rect">
            <a:avLst/>
          </a:prstGeom>
        </p:spPr>
      </p:pic>
      <p:sp>
        <p:nvSpPr>
          <p:cNvPr id="9" name="API 2">
            <a:extLst>
              <a:ext uri="{FF2B5EF4-FFF2-40B4-BE49-F238E27FC236}">
                <a16:creationId xmlns:a16="http://schemas.microsoft.com/office/drawing/2014/main" id="{058BA7D8-E2B2-4812-9FA4-5701B908113A}"/>
              </a:ext>
            </a:extLst>
          </p:cNvPr>
          <p:cNvSpPr/>
          <p:nvPr/>
        </p:nvSpPr>
        <p:spPr>
          <a:xfrm>
            <a:off x="-3918" y="3940098"/>
            <a:ext cx="9140082" cy="679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 name="RR2">
            <a:extLst>
              <a:ext uri="{FF2B5EF4-FFF2-40B4-BE49-F238E27FC236}">
                <a16:creationId xmlns:a16="http://schemas.microsoft.com/office/drawing/2014/main" id="{68664F88-F304-4278-807B-2FA5A9CA3C9A}"/>
              </a:ext>
            </a:extLst>
          </p:cNvPr>
          <p:cNvSpPr/>
          <p:nvPr/>
        </p:nvSpPr>
        <p:spPr>
          <a:xfrm>
            <a:off x="7836" y="2941617"/>
            <a:ext cx="9136164" cy="3167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998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down)">
                                      <p:cBhvr>
                                        <p:cTn id="7" dur="500"/>
                                        <p:tgtEl>
                                          <p:spTgt spid="4">
                                            <p:bg/>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down)">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1"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par>
                                <p:cTn id="19" presetID="22" presetClass="entr" presetSubtype="4" fill="hold" grpId="1"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par>
                                <p:cTn id="27" presetID="22" presetClass="entr" presetSubtype="4" fill="hold" grpId="1"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par>
                                <p:cTn id="30" presetID="22" presetClass="entr" presetSubtype="4" fill="hold" grpId="1"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0" nodeType="clickEffect">
                                  <p:stCondLst>
                                    <p:cond delay="0"/>
                                  </p:stCondLst>
                                  <p:childTnLst>
                                    <p:set>
                                      <p:cBhvr>
                                        <p:cTn id="45" dur="1" fill="hold">
                                          <p:stCondLst>
                                            <p:cond delay="0"/>
                                          </p:stCondLst>
                                        </p:cTn>
                                        <p:tgtEl>
                                          <p:spTgt spid="9"/>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0" nodeType="clickEffect">
                                  <p:stCondLst>
                                    <p:cond delay="0"/>
                                  </p:stCondLst>
                                  <p:childTnLst>
                                    <p:set>
                                      <p:cBhvr>
                                        <p:cTn id="49" dur="1" fill="hold">
                                          <p:stCondLst>
                                            <p:cond delay="0"/>
                                          </p:stCondLst>
                                        </p:cTn>
                                        <p:tgtEl>
                                          <p:spTgt spid="3"/>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0" nodeType="clickEffect">
                                  <p:stCondLst>
                                    <p:cond delay="0"/>
                                  </p:stCondLst>
                                  <p:childTnLst>
                                    <p:set>
                                      <p:cBhvr>
                                        <p:cTn id="53" dur="1" fill="hold">
                                          <p:stCondLst>
                                            <p:cond delay="0"/>
                                          </p:stCondLst>
                                        </p:cTn>
                                        <p:tgtEl>
                                          <p:spTgt spid="10"/>
                                        </p:tgtEl>
                                        <p:attrNameLst>
                                          <p:attrName>style.visibility</p:attrName>
                                        </p:attrNameLst>
                                      </p:cBhvr>
                                      <p:to>
                                        <p:strVal val="hidden"/>
                                      </p:to>
                                    </p:set>
                                  </p:childTnLst>
                                </p:cTn>
                              </p:par>
                              <p:par>
                                <p:cTn id="54" presetID="22" presetClass="entr" presetSubtype="4" fill="hold"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down)">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animBg="1"/>
      <p:bldP spid="2" grpId="0" animBg="1"/>
      <p:bldP spid="2" grpId="1" animBg="1"/>
      <p:bldP spid="3" grpId="0" animBg="1"/>
      <p:bldP spid="3" grpId="1" animBg="1"/>
      <p:bldP spid="9" grpId="0" animBg="1"/>
      <p:bldP spid="9" grpId="1" animBg="1"/>
      <p:bldP spid="10" grpId="0" animBg="1"/>
      <p:bldP spid="1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391DA4-2404-4C82-9A99-8B712CB3B9B1}"/>
              </a:ext>
            </a:extLst>
          </p:cNvPr>
          <p:cNvSpPr>
            <a:spLocks noGrp="1"/>
          </p:cNvSpPr>
          <p:nvPr>
            <p:ph type="title"/>
          </p:nvPr>
        </p:nvSpPr>
        <p:spPr>
          <a:xfrm>
            <a:off x="628650" y="-1"/>
            <a:ext cx="7886700" cy="1093293"/>
          </a:xfrm>
        </p:spPr>
        <p:txBody>
          <a:bodyPr/>
          <a:lstStyle/>
          <a:p>
            <a:r>
              <a:rPr lang="en-US" dirty="0"/>
              <a:t>                       Kubernetes</a:t>
            </a:r>
          </a:p>
        </p:txBody>
      </p:sp>
      <p:sp>
        <p:nvSpPr>
          <p:cNvPr id="5" name="Content Placeholder 4">
            <a:extLst>
              <a:ext uri="{FF2B5EF4-FFF2-40B4-BE49-F238E27FC236}">
                <a16:creationId xmlns:a16="http://schemas.microsoft.com/office/drawing/2014/main" id="{88DCEA83-0595-42F4-ACA3-FC55BAEB59E7}"/>
              </a:ext>
            </a:extLst>
          </p:cNvPr>
          <p:cNvSpPr>
            <a:spLocks noGrp="1"/>
          </p:cNvSpPr>
          <p:nvPr>
            <p:ph idx="1"/>
          </p:nvPr>
        </p:nvSpPr>
        <p:spPr>
          <a:xfrm>
            <a:off x="323850" y="939998"/>
            <a:ext cx="7765230" cy="3263504"/>
          </a:xfrm>
        </p:spPr>
        <p:txBody>
          <a:bodyPr>
            <a:normAutofit/>
          </a:bodyPr>
          <a:lstStyle/>
          <a:p>
            <a:pPr marL="0" indent="0">
              <a:buNone/>
            </a:pPr>
            <a:r>
              <a:rPr lang="en-US" sz="3300" dirty="0"/>
              <a:t>1. It is also known as </a:t>
            </a:r>
            <a:r>
              <a:rPr lang="en-US" sz="3300" dirty="0" err="1"/>
              <a:t>K8s</a:t>
            </a:r>
            <a:r>
              <a:rPr lang="en-US" sz="3300" dirty="0"/>
              <a:t>. </a:t>
            </a:r>
          </a:p>
          <a:p>
            <a:pPr marL="0" indent="0">
              <a:buNone/>
            </a:pPr>
            <a:r>
              <a:rPr lang="en-US" sz="3300" dirty="0"/>
              <a:t>2. It is an open-source system for </a:t>
            </a:r>
          </a:p>
          <a:p>
            <a:pPr marL="0" indent="0">
              <a:buNone/>
            </a:pPr>
            <a:r>
              <a:rPr lang="en-US" sz="3300" dirty="0"/>
              <a:t>   </a:t>
            </a:r>
            <a:r>
              <a:rPr lang="en-US" sz="3300" dirty="0">
                <a:solidFill>
                  <a:schemeClr val="accent1"/>
                </a:solidFill>
              </a:rPr>
              <a:t>automatically deployment</a:t>
            </a:r>
            <a:r>
              <a:rPr lang="en-US" sz="3300" dirty="0"/>
              <a:t>, </a:t>
            </a:r>
            <a:r>
              <a:rPr lang="en-US" sz="3300" dirty="0">
                <a:solidFill>
                  <a:schemeClr val="accent2"/>
                </a:solidFill>
              </a:rPr>
              <a:t>scaling</a:t>
            </a:r>
            <a:r>
              <a:rPr lang="en-US" sz="3300" dirty="0"/>
              <a:t>, </a:t>
            </a:r>
          </a:p>
          <a:p>
            <a:pPr marL="0" indent="0">
              <a:buNone/>
            </a:pPr>
            <a:r>
              <a:rPr lang="en-US" sz="3300" dirty="0"/>
              <a:t>   and m</a:t>
            </a:r>
            <a:r>
              <a:rPr lang="en-US" sz="3300" dirty="0">
                <a:solidFill>
                  <a:schemeClr val="accent6"/>
                </a:solidFill>
              </a:rPr>
              <a:t>anagement of containerized </a:t>
            </a:r>
          </a:p>
          <a:p>
            <a:pPr marL="0" indent="0">
              <a:buNone/>
            </a:pPr>
            <a:r>
              <a:rPr lang="en-US" sz="3300" dirty="0">
                <a:solidFill>
                  <a:schemeClr val="accent6"/>
                </a:solidFill>
              </a:rPr>
              <a:t>     	applications</a:t>
            </a:r>
            <a:r>
              <a:rPr lang="en-US" sz="3300" dirty="0"/>
              <a:t>.</a:t>
            </a:r>
          </a:p>
          <a:p>
            <a:pPr marL="0" indent="0">
              <a:buNone/>
            </a:pPr>
            <a:endParaRPr lang="en-US" dirty="0"/>
          </a:p>
        </p:txBody>
      </p:sp>
    </p:spTree>
    <p:extLst>
      <p:ext uri="{BB962C8B-B14F-4D97-AF65-F5344CB8AC3E}">
        <p14:creationId xmlns:p14="http://schemas.microsoft.com/office/powerpoint/2010/main" val="640752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wipe(left)">
                                      <p:cBhvr>
                                        <p:cTn id="16" dur="500"/>
                                        <p:tgtEl>
                                          <p:spTgt spid="5">
                                            <p:txEl>
                                              <p:pRg st="2" end="2"/>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wipe(left)">
                                      <p:cBhvr>
                                        <p:cTn id="20" dur="500"/>
                                        <p:tgtEl>
                                          <p:spTgt spid="5">
                                            <p:txEl>
                                              <p:pRg st="3" end="3"/>
                                            </p:txEl>
                                          </p:spTgt>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wipe(left)">
                                      <p:cBhvr>
                                        <p:cTn id="24"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7315F-74F1-4C12-8A3E-22BDBBA1B371}"/>
              </a:ext>
            </a:extLst>
          </p:cNvPr>
          <p:cNvSpPr>
            <a:spLocks noGrp="1"/>
          </p:cNvSpPr>
          <p:nvPr>
            <p:ph type="title"/>
          </p:nvPr>
        </p:nvSpPr>
        <p:spPr>
          <a:xfrm>
            <a:off x="0" y="0"/>
            <a:ext cx="9144000" cy="857250"/>
          </a:xfrm>
        </p:spPr>
        <p:txBody>
          <a:bodyPr/>
          <a:lstStyle/>
          <a:p>
            <a:r>
              <a:rPr lang="en-US" sz="3600" dirty="0"/>
              <a:t>                          Schedular</a:t>
            </a:r>
            <a:endParaRPr lang="en-US" dirty="0"/>
          </a:p>
        </p:txBody>
      </p:sp>
      <p:sp>
        <p:nvSpPr>
          <p:cNvPr id="3" name="Content Placeholder 2">
            <a:extLst>
              <a:ext uri="{FF2B5EF4-FFF2-40B4-BE49-F238E27FC236}">
                <a16:creationId xmlns:a16="http://schemas.microsoft.com/office/drawing/2014/main" id="{D2E1D810-89B4-4A02-9AF0-BC6E40CECBA5}"/>
              </a:ext>
            </a:extLst>
          </p:cNvPr>
          <p:cNvSpPr>
            <a:spLocks noGrp="1"/>
          </p:cNvSpPr>
          <p:nvPr>
            <p:ph idx="1"/>
          </p:nvPr>
        </p:nvSpPr>
        <p:spPr>
          <a:xfrm>
            <a:off x="0" y="857250"/>
            <a:ext cx="9144000" cy="3775473"/>
          </a:xfrm>
        </p:spPr>
        <p:txBody>
          <a:bodyPr/>
          <a:lstStyle/>
          <a:p>
            <a:r>
              <a:rPr lang="en-US" dirty="0"/>
              <a:t>One of the main task of the Kubernetes API is to schedule Pod to worker nodes by taking care of some conditions applied in POD configuration, i.e., </a:t>
            </a:r>
            <a:r>
              <a:rPr lang="en-US" b="1" dirty="0"/>
              <a:t>Resource requirement, node affinity/ant affinity, applied taints &amp; toleration and node selector.</a:t>
            </a:r>
          </a:p>
          <a:p>
            <a:r>
              <a:rPr lang="en-US" dirty="0"/>
              <a:t>This work is completed by a dedicated binary (component) in the Kubernetes cluster called the Kubernetes scheduler.</a:t>
            </a:r>
          </a:p>
        </p:txBody>
      </p:sp>
    </p:spTree>
    <p:extLst>
      <p:ext uri="{BB962C8B-B14F-4D97-AF65-F5344CB8AC3E}">
        <p14:creationId xmlns:p14="http://schemas.microsoft.com/office/powerpoint/2010/main" val="400897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5CC027-19C1-400B-9520-7CE733248444}"/>
              </a:ext>
            </a:extLst>
          </p:cNvPr>
          <p:cNvSpPr>
            <a:spLocks noGrp="1"/>
          </p:cNvSpPr>
          <p:nvPr>
            <p:ph idx="1"/>
          </p:nvPr>
        </p:nvSpPr>
        <p:spPr>
          <a:xfrm>
            <a:off x="0" y="0"/>
            <a:ext cx="8515350" cy="4632723"/>
          </a:xfrm>
        </p:spPr>
        <p:txBody>
          <a:bodyPr/>
          <a:lstStyle/>
          <a:p>
            <a:endParaRPr lang="en-US" dirty="0"/>
          </a:p>
          <a:p>
            <a:pPr marL="0" indent="0">
              <a:buNone/>
            </a:pPr>
            <a:r>
              <a:rPr lang="en-US" dirty="0"/>
              <a:t>   1. Filtering the Nodes (</a:t>
            </a:r>
            <a:r>
              <a:rPr lang="en-US" b="1" dirty="0"/>
              <a:t>Predicates)</a:t>
            </a:r>
            <a:endParaRPr lang="en-US" dirty="0"/>
          </a:p>
          <a:p>
            <a:pPr marL="0" indent="0">
              <a:buNone/>
            </a:pPr>
            <a:r>
              <a:rPr lang="en-US" dirty="0"/>
              <a:t>   2. Ranking the Nodes (Priorities) </a:t>
            </a:r>
          </a:p>
          <a:p>
            <a:pPr marL="0" indent="0">
              <a:buNone/>
            </a:pPr>
            <a:r>
              <a:rPr lang="en-US" dirty="0"/>
              <a:t>   	 Spreading function.</a:t>
            </a:r>
          </a:p>
        </p:txBody>
      </p:sp>
      <p:sp>
        <p:nvSpPr>
          <p:cNvPr id="4" name="vm 1">
            <a:extLst>
              <a:ext uri="{FF2B5EF4-FFF2-40B4-BE49-F238E27FC236}">
                <a16:creationId xmlns:a16="http://schemas.microsoft.com/office/drawing/2014/main" id="{9620885E-7E43-4B7C-9CB6-A7299C38775A}"/>
              </a:ext>
            </a:extLst>
          </p:cNvPr>
          <p:cNvSpPr/>
          <p:nvPr/>
        </p:nvSpPr>
        <p:spPr>
          <a:xfrm>
            <a:off x="1129990" y="2371493"/>
            <a:ext cx="1397620" cy="17098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VM 1</a:t>
            </a:r>
          </a:p>
          <a:p>
            <a:pPr algn="ctr"/>
            <a:endParaRPr lang="en-US" dirty="0"/>
          </a:p>
          <a:p>
            <a:pPr algn="ctr"/>
            <a:endParaRPr lang="en-US" dirty="0"/>
          </a:p>
          <a:p>
            <a:pPr algn="ctr"/>
            <a:r>
              <a:rPr lang="en-US" dirty="0"/>
              <a:t>CPU- 5</a:t>
            </a:r>
          </a:p>
        </p:txBody>
      </p:sp>
      <p:sp>
        <p:nvSpPr>
          <p:cNvPr id="13" name="vm 2">
            <a:extLst>
              <a:ext uri="{FF2B5EF4-FFF2-40B4-BE49-F238E27FC236}">
                <a16:creationId xmlns:a16="http://schemas.microsoft.com/office/drawing/2014/main" id="{1F940FC0-312D-4A15-A0B9-B4DE017F1035}"/>
              </a:ext>
            </a:extLst>
          </p:cNvPr>
          <p:cNvSpPr/>
          <p:nvPr/>
        </p:nvSpPr>
        <p:spPr>
          <a:xfrm>
            <a:off x="2810107" y="2371493"/>
            <a:ext cx="1397620" cy="17098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VM 2</a:t>
            </a:r>
          </a:p>
          <a:p>
            <a:pPr algn="ctr"/>
            <a:endParaRPr lang="en-US" dirty="0"/>
          </a:p>
          <a:p>
            <a:pPr algn="ctr"/>
            <a:endParaRPr lang="en-US" dirty="0"/>
          </a:p>
          <a:p>
            <a:pPr algn="ctr"/>
            <a:r>
              <a:rPr lang="en-US" dirty="0"/>
              <a:t>CPU- 8</a:t>
            </a:r>
          </a:p>
          <a:p>
            <a:pPr algn="ctr"/>
            <a:r>
              <a:rPr lang="en-US" dirty="0"/>
              <a:t>RAM- 32 Gib</a:t>
            </a:r>
          </a:p>
        </p:txBody>
      </p:sp>
      <p:sp>
        <p:nvSpPr>
          <p:cNvPr id="14" name="vm 3">
            <a:extLst>
              <a:ext uri="{FF2B5EF4-FFF2-40B4-BE49-F238E27FC236}">
                <a16:creationId xmlns:a16="http://schemas.microsoft.com/office/drawing/2014/main" id="{6633B6EF-48DB-4EE6-9216-743F70FD779F}"/>
              </a:ext>
            </a:extLst>
          </p:cNvPr>
          <p:cNvSpPr/>
          <p:nvPr/>
        </p:nvSpPr>
        <p:spPr>
          <a:xfrm>
            <a:off x="4472014" y="2371492"/>
            <a:ext cx="1397620" cy="17098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VM 3</a:t>
            </a:r>
          </a:p>
          <a:p>
            <a:pPr algn="ctr"/>
            <a:endParaRPr lang="en-US" dirty="0"/>
          </a:p>
          <a:p>
            <a:pPr algn="ctr"/>
            <a:endParaRPr lang="en-US" dirty="0"/>
          </a:p>
          <a:p>
            <a:pPr algn="ctr"/>
            <a:r>
              <a:rPr lang="en-US" dirty="0"/>
              <a:t>CPU- 32</a:t>
            </a:r>
          </a:p>
          <a:p>
            <a:pPr algn="ctr"/>
            <a:r>
              <a:rPr lang="en-US" dirty="0"/>
              <a:t>RAM- 64 Gib</a:t>
            </a:r>
          </a:p>
        </p:txBody>
      </p:sp>
      <p:sp>
        <p:nvSpPr>
          <p:cNvPr id="15" name="VM 4">
            <a:extLst>
              <a:ext uri="{FF2B5EF4-FFF2-40B4-BE49-F238E27FC236}">
                <a16:creationId xmlns:a16="http://schemas.microsoft.com/office/drawing/2014/main" id="{FE8931D7-7E7A-458B-A6BA-CFE37E6AF02D}"/>
              </a:ext>
            </a:extLst>
          </p:cNvPr>
          <p:cNvSpPr/>
          <p:nvPr/>
        </p:nvSpPr>
        <p:spPr>
          <a:xfrm>
            <a:off x="6214946" y="2371493"/>
            <a:ext cx="1397620" cy="17098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VM 4</a:t>
            </a:r>
          </a:p>
          <a:p>
            <a:pPr algn="ctr"/>
            <a:endParaRPr lang="en-US" dirty="0"/>
          </a:p>
          <a:p>
            <a:pPr algn="ctr"/>
            <a:endParaRPr lang="en-US" dirty="0"/>
          </a:p>
          <a:p>
            <a:pPr algn="ctr"/>
            <a:r>
              <a:rPr lang="en-US" dirty="0"/>
              <a:t>CPU- 32</a:t>
            </a:r>
          </a:p>
          <a:p>
            <a:pPr algn="ctr"/>
            <a:r>
              <a:rPr lang="en-US" dirty="0"/>
              <a:t>RAM- 64 Gib</a:t>
            </a:r>
          </a:p>
        </p:txBody>
      </p:sp>
      <p:pic>
        <p:nvPicPr>
          <p:cNvPr id="17" name="RSign 1" descr="Checkmark with solid fill">
            <a:extLst>
              <a:ext uri="{FF2B5EF4-FFF2-40B4-BE49-F238E27FC236}">
                <a16:creationId xmlns:a16="http://schemas.microsoft.com/office/drawing/2014/main" id="{48B4A38F-66EC-4A43-BA6B-E2A59EE334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87519" y="1841112"/>
            <a:ext cx="667447" cy="667447"/>
          </a:xfrm>
          <a:prstGeom prst="rect">
            <a:avLst/>
          </a:prstGeom>
        </p:spPr>
      </p:pic>
      <p:pic>
        <p:nvPicPr>
          <p:cNvPr id="18" name="RSign 2" descr="Checkmark with solid fill">
            <a:extLst>
              <a:ext uri="{FF2B5EF4-FFF2-40B4-BE49-F238E27FC236}">
                <a16:creationId xmlns:a16="http://schemas.microsoft.com/office/drawing/2014/main" id="{D0E9E8CF-973E-48C9-AB5E-08B6EEB798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36275" y="1845953"/>
            <a:ext cx="667447" cy="667447"/>
          </a:xfrm>
          <a:prstGeom prst="rect">
            <a:avLst/>
          </a:prstGeom>
        </p:spPr>
      </p:pic>
      <p:pic>
        <p:nvPicPr>
          <p:cNvPr id="19" name="RSign 3" descr="Checkmark with solid fill">
            <a:extLst>
              <a:ext uri="{FF2B5EF4-FFF2-40B4-BE49-F238E27FC236}">
                <a16:creationId xmlns:a16="http://schemas.microsoft.com/office/drawing/2014/main" id="{4ECDEFE1-AFB3-4BA9-BC07-0DBF2903E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36151" y="1841112"/>
            <a:ext cx="667447" cy="667447"/>
          </a:xfrm>
          <a:prstGeom prst="rect">
            <a:avLst/>
          </a:prstGeom>
        </p:spPr>
      </p:pic>
      <p:pic>
        <p:nvPicPr>
          <p:cNvPr id="21" name="Cross 1" descr="Close with solid fill">
            <a:extLst>
              <a:ext uri="{FF2B5EF4-FFF2-40B4-BE49-F238E27FC236}">
                <a16:creationId xmlns:a16="http://schemas.microsoft.com/office/drawing/2014/main" id="{CBF2FC8E-DCD0-4F69-A784-CB44DCFE22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48652" y="2086229"/>
            <a:ext cx="570527" cy="570527"/>
          </a:xfrm>
          <a:prstGeom prst="rect">
            <a:avLst/>
          </a:prstGeom>
        </p:spPr>
      </p:pic>
      <p:pic>
        <p:nvPicPr>
          <p:cNvPr id="22" name="Graphic 21" descr="Work from home house outline">
            <a:hlinkClick r:id="rId7" action="ppaction://hlinksldjump"/>
            <a:extLst>
              <a:ext uri="{FF2B5EF4-FFF2-40B4-BE49-F238E27FC236}">
                <a16:creationId xmlns:a16="http://schemas.microsoft.com/office/drawing/2014/main" id="{0C2F789D-665D-40D6-9F2E-2987D2D31E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71560" y="4643635"/>
            <a:ext cx="472440" cy="472440"/>
          </a:xfrm>
          <a:prstGeom prst="rect">
            <a:avLst/>
          </a:prstGeom>
        </p:spPr>
      </p:pic>
      <p:sp>
        <p:nvSpPr>
          <p:cNvPr id="2" name="Requirement 1">
            <a:extLst>
              <a:ext uri="{FF2B5EF4-FFF2-40B4-BE49-F238E27FC236}">
                <a16:creationId xmlns:a16="http://schemas.microsoft.com/office/drawing/2014/main" id="{93119D2A-A7E8-4B14-B5AE-895C0A48700C}"/>
              </a:ext>
            </a:extLst>
          </p:cNvPr>
          <p:cNvSpPr/>
          <p:nvPr/>
        </p:nvSpPr>
        <p:spPr>
          <a:xfrm>
            <a:off x="6006790" y="510777"/>
            <a:ext cx="1813931" cy="832624"/>
          </a:xfrm>
          <a:prstGeom prst="snip2SameRect">
            <a:avLst>
              <a:gd name="adj1" fmla="val 16667"/>
              <a:gd name="adj2" fmla="val 111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POD: webapp 1</a:t>
            </a:r>
          </a:p>
          <a:p>
            <a:pPr algn="ctr"/>
            <a:r>
              <a:rPr lang="en-US" dirty="0"/>
              <a:t>10 GB RAM</a:t>
            </a:r>
          </a:p>
          <a:p>
            <a:pPr algn="ctr"/>
            <a:r>
              <a:rPr lang="en-US" dirty="0"/>
              <a:t>5 CPU</a:t>
            </a:r>
          </a:p>
        </p:txBody>
      </p:sp>
      <p:sp>
        <p:nvSpPr>
          <p:cNvPr id="5" name="RAM VM 1">
            <a:extLst>
              <a:ext uri="{FF2B5EF4-FFF2-40B4-BE49-F238E27FC236}">
                <a16:creationId xmlns:a16="http://schemas.microsoft.com/office/drawing/2014/main" id="{BDEFBED4-4A93-4527-8523-B8C7441C165D}"/>
              </a:ext>
            </a:extLst>
          </p:cNvPr>
          <p:cNvSpPr/>
          <p:nvPr/>
        </p:nvSpPr>
        <p:spPr>
          <a:xfrm>
            <a:off x="1192805" y="3523961"/>
            <a:ext cx="1271990" cy="2415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RAM- 8 Gib</a:t>
            </a:r>
          </a:p>
        </p:txBody>
      </p:sp>
      <p:sp>
        <p:nvSpPr>
          <p:cNvPr id="6" name="RAM 1-2">
            <a:extLst>
              <a:ext uri="{FF2B5EF4-FFF2-40B4-BE49-F238E27FC236}">
                <a16:creationId xmlns:a16="http://schemas.microsoft.com/office/drawing/2014/main" id="{BD65878F-1ABB-4E77-AA23-C37F031DD134}"/>
              </a:ext>
            </a:extLst>
          </p:cNvPr>
          <p:cNvSpPr/>
          <p:nvPr/>
        </p:nvSpPr>
        <p:spPr>
          <a:xfrm>
            <a:off x="1170837" y="3538183"/>
            <a:ext cx="1315925" cy="3353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RAM- 8 Gib</a:t>
            </a:r>
          </a:p>
        </p:txBody>
      </p:sp>
      <p:sp>
        <p:nvSpPr>
          <p:cNvPr id="16" name="Rectangle 15">
            <a:extLst>
              <a:ext uri="{FF2B5EF4-FFF2-40B4-BE49-F238E27FC236}">
                <a16:creationId xmlns:a16="http://schemas.microsoft.com/office/drawing/2014/main" id="{EEAB6D0A-E9B5-4170-B41E-4E11D2C0907A}"/>
              </a:ext>
            </a:extLst>
          </p:cNvPr>
          <p:cNvSpPr/>
          <p:nvPr/>
        </p:nvSpPr>
        <p:spPr>
          <a:xfrm>
            <a:off x="6255792" y="802887"/>
            <a:ext cx="1315925" cy="2918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10 GB RAM</a:t>
            </a:r>
          </a:p>
        </p:txBody>
      </p:sp>
      <p:sp>
        <p:nvSpPr>
          <p:cNvPr id="7" name="Rectangle 6">
            <a:extLst>
              <a:ext uri="{FF2B5EF4-FFF2-40B4-BE49-F238E27FC236}">
                <a16:creationId xmlns:a16="http://schemas.microsoft.com/office/drawing/2014/main" id="{A3B2578A-9BC2-4196-9790-AEBA5AB8CD53}"/>
              </a:ext>
            </a:extLst>
          </p:cNvPr>
          <p:cNvSpPr/>
          <p:nvPr/>
        </p:nvSpPr>
        <p:spPr>
          <a:xfrm>
            <a:off x="2951356" y="2810107"/>
            <a:ext cx="1107688" cy="319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webapp 2</a:t>
            </a:r>
          </a:p>
        </p:txBody>
      </p:sp>
    </p:spTree>
    <p:extLst>
      <p:ext uri="{BB962C8B-B14F-4D97-AF65-F5344CB8AC3E}">
        <p14:creationId xmlns:p14="http://schemas.microsoft.com/office/powerpoint/2010/main" val="262899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arn(inVertical)">
                                      <p:cBhvr>
                                        <p:cTn id="23" dur="500"/>
                                        <p:tgtEl>
                                          <p:spTgt spid="1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arn(inVertical)">
                                      <p:cBhvr>
                                        <p:cTn id="26" dur="500"/>
                                        <p:tgtEl>
                                          <p:spTgt spid="14"/>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arn(inVertical)">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iterate type="lt">
                                    <p:tmPct val="10000"/>
                                  </p:iterate>
                                  <p:childTnLst>
                                    <p:set>
                                      <p:cBhvr>
                                        <p:cTn id="33" dur="1" fill="hold">
                                          <p:stCondLst>
                                            <p:cond delay="0"/>
                                          </p:stCondLst>
                                        </p:cTn>
                                        <p:tgtEl>
                                          <p:spTgt spid="3">
                                            <p:txEl>
                                              <p:pRg st="1" end="1"/>
                                            </p:txEl>
                                          </p:spTgt>
                                        </p:tgtEl>
                                        <p:attrNameLst>
                                          <p:attrName>style.visibility</p:attrName>
                                        </p:attrNameLst>
                                      </p:cBhvr>
                                      <p:to>
                                        <p:strVal val="visible"/>
                                      </p:to>
                                    </p:set>
                                    <p:animEffect transition="in" filter="wipe(left)">
                                      <p:cBhvr>
                                        <p:cTn id="34" dur="500"/>
                                        <p:tgtEl>
                                          <p:spTgt spid="3">
                                            <p:txEl>
                                              <p:pRg st="1" end="1"/>
                                            </p:txEl>
                                          </p:spTgt>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2" nodeType="clickEffect">
                                  <p:stCondLst>
                                    <p:cond delay="0"/>
                                  </p:stCondLst>
                                  <p:childTnLst>
                                    <p:set>
                                      <p:cBhvr>
                                        <p:cTn id="43" dur="1" fill="hold">
                                          <p:stCondLst>
                                            <p:cond delay="0"/>
                                          </p:stCondLst>
                                        </p:cTn>
                                        <p:tgtEl>
                                          <p:spTgt spid="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3" nodeType="click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2" nodeType="clickEffect">
                                  <p:stCondLst>
                                    <p:cond delay="0"/>
                                  </p:stCondLst>
                                  <p:childTnLst>
                                    <p:set>
                                      <p:cBhvr>
                                        <p:cTn id="51" dur="1" fill="hold">
                                          <p:stCondLst>
                                            <p:cond delay="0"/>
                                          </p:stCondLst>
                                        </p:cTn>
                                        <p:tgtEl>
                                          <p:spTgt spid="16"/>
                                        </p:tgtEl>
                                        <p:attrNameLst>
                                          <p:attrName>style.visibility</p:attrName>
                                        </p:attrNameLst>
                                      </p:cBhvr>
                                      <p:to>
                                        <p:strVal val="hidden"/>
                                      </p:to>
                                    </p:set>
                                  </p:childTnLst>
                                </p:cTn>
                              </p:par>
                              <p:par>
                                <p:cTn id="52" presetID="53" presetClass="entr" presetSubtype="16"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p:cTn id="54" dur="500" fill="hold"/>
                                        <p:tgtEl>
                                          <p:spTgt spid="21"/>
                                        </p:tgtEl>
                                        <p:attrNameLst>
                                          <p:attrName>ppt_w</p:attrName>
                                        </p:attrNameLst>
                                      </p:cBhvr>
                                      <p:tavLst>
                                        <p:tav tm="0">
                                          <p:val>
                                            <p:fltVal val="0"/>
                                          </p:val>
                                        </p:tav>
                                        <p:tav tm="100000">
                                          <p:val>
                                            <p:strVal val="#ppt_w"/>
                                          </p:val>
                                        </p:tav>
                                      </p:tavLst>
                                    </p:anim>
                                    <p:anim calcmode="lin" valueType="num">
                                      <p:cBhvr>
                                        <p:cTn id="55" dur="500" fill="hold"/>
                                        <p:tgtEl>
                                          <p:spTgt spid="21"/>
                                        </p:tgtEl>
                                        <p:attrNameLst>
                                          <p:attrName>ppt_h</p:attrName>
                                        </p:attrNameLst>
                                      </p:cBhvr>
                                      <p:tavLst>
                                        <p:tav tm="0">
                                          <p:val>
                                            <p:fltVal val="0"/>
                                          </p:val>
                                        </p:tav>
                                        <p:tav tm="100000">
                                          <p:val>
                                            <p:strVal val="#ppt_h"/>
                                          </p:val>
                                        </p:tav>
                                      </p:tavLst>
                                    </p:anim>
                                    <p:animEffect transition="in" filter="fad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p:cTn id="61" dur="500" fill="hold"/>
                                        <p:tgtEl>
                                          <p:spTgt spid="17"/>
                                        </p:tgtEl>
                                        <p:attrNameLst>
                                          <p:attrName>ppt_w</p:attrName>
                                        </p:attrNameLst>
                                      </p:cBhvr>
                                      <p:tavLst>
                                        <p:tav tm="0">
                                          <p:val>
                                            <p:fltVal val="0"/>
                                          </p:val>
                                        </p:tav>
                                        <p:tav tm="100000">
                                          <p:val>
                                            <p:strVal val="#ppt_w"/>
                                          </p:val>
                                        </p:tav>
                                      </p:tavLst>
                                    </p:anim>
                                    <p:anim calcmode="lin" valueType="num">
                                      <p:cBhvr>
                                        <p:cTn id="62" dur="500" fill="hold"/>
                                        <p:tgtEl>
                                          <p:spTgt spid="17"/>
                                        </p:tgtEl>
                                        <p:attrNameLst>
                                          <p:attrName>ppt_h</p:attrName>
                                        </p:attrNameLst>
                                      </p:cBhvr>
                                      <p:tavLst>
                                        <p:tav tm="0">
                                          <p:val>
                                            <p:fltVal val="0"/>
                                          </p:val>
                                        </p:tav>
                                        <p:tav tm="100000">
                                          <p:val>
                                            <p:strVal val="#ppt_h"/>
                                          </p:val>
                                        </p:tav>
                                      </p:tavLst>
                                    </p:anim>
                                    <p:animEffect transition="in" filter="fade">
                                      <p:cBhvr>
                                        <p:cTn id="63" dur="500"/>
                                        <p:tgtEl>
                                          <p:spTgt spid="17"/>
                                        </p:tgtEl>
                                      </p:cBhvr>
                                    </p:animEffect>
                                  </p:childTnLst>
                                </p:cTn>
                              </p:par>
                              <p:par>
                                <p:cTn id="64" presetID="53" presetClass="entr" presetSubtype="16"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anim calcmode="lin" valueType="num">
                                      <p:cBhvr>
                                        <p:cTn id="66" dur="500" fill="hold"/>
                                        <p:tgtEl>
                                          <p:spTgt spid="18"/>
                                        </p:tgtEl>
                                        <p:attrNameLst>
                                          <p:attrName>ppt_w</p:attrName>
                                        </p:attrNameLst>
                                      </p:cBhvr>
                                      <p:tavLst>
                                        <p:tav tm="0">
                                          <p:val>
                                            <p:fltVal val="0"/>
                                          </p:val>
                                        </p:tav>
                                        <p:tav tm="100000">
                                          <p:val>
                                            <p:strVal val="#ppt_w"/>
                                          </p:val>
                                        </p:tav>
                                      </p:tavLst>
                                    </p:anim>
                                    <p:anim calcmode="lin" valueType="num">
                                      <p:cBhvr>
                                        <p:cTn id="67" dur="500" fill="hold"/>
                                        <p:tgtEl>
                                          <p:spTgt spid="18"/>
                                        </p:tgtEl>
                                        <p:attrNameLst>
                                          <p:attrName>ppt_h</p:attrName>
                                        </p:attrNameLst>
                                      </p:cBhvr>
                                      <p:tavLst>
                                        <p:tav tm="0">
                                          <p:val>
                                            <p:fltVal val="0"/>
                                          </p:val>
                                        </p:tav>
                                        <p:tav tm="100000">
                                          <p:val>
                                            <p:strVal val="#ppt_h"/>
                                          </p:val>
                                        </p:tav>
                                      </p:tavLst>
                                    </p:anim>
                                    <p:animEffect transition="in" filter="fade">
                                      <p:cBhvr>
                                        <p:cTn id="68" dur="500"/>
                                        <p:tgtEl>
                                          <p:spTgt spid="18"/>
                                        </p:tgtEl>
                                      </p:cBhvr>
                                    </p:animEffect>
                                  </p:childTnLst>
                                </p:cTn>
                              </p:par>
                              <p:par>
                                <p:cTn id="69" presetID="53" presetClass="entr" presetSubtype="16"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p:cTn id="71" dur="500" fill="hold"/>
                                        <p:tgtEl>
                                          <p:spTgt spid="19"/>
                                        </p:tgtEl>
                                        <p:attrNameLst>
                                          <p:attrName>ppt_w</p:attrName>
                                        </p:attrNameLst>
                                      </p:cBhvr>
                                      <p:tavLst>
                                        <p:tav tm="0">
                                          <p:val>
                                            <p:fltVal val="0"/>
                                          </p:val>
                                        </p:tav>
                                        <p:tav tm="100000">
                                          <p:val>
                                            <p:strVal val="#ppt_w"/>
                                          </p:val>
                                        </p:tav>
                                      </p:tavLst>
                                    </p:anim>
                                    <p:anim calcmode="lin" valueType="num">
                                      <p:cBhvr>
                                        <p:cTn id="72" dur="500" fill="hold"/>
                                        <p:tgtEl>
                                          <p:spTgt spid="19"/>
                                        </p:tgtEl>
                                        <p:attrNameLst>
                                          <p:attrName>ppt_h</p:attrName>
                                        </p:attrNameLst>
                                      </p:cBhvr>
                                      <p:tavLst>
                                        <p:tav tm="0">
                                          <p:val>
                                            <p:fltVal val="0"/>
                                          </p:val>
                                        </p:tav>
                                        <p:tav tm="100000">
                                          <p:val>
                                            <p:strVal val="#ppt_h"/>
                                          </p:val>
                                        </p:tav>
                                      </p:tavLst>
                                    </p:anim>
                                    <p:animEffect transition="in" filter="fade">
                                      <p:cBhvr>
                                        <p:cTn id="73" dur="500"/>
                                        <p:tgtEl>
                                          <p:spTgt spid="19"/>
                                        </p:tgtEl>
                                      </p:cBhvr>
                                    </p:animEffect>
                                  </p:childTnLst>
                                </p:cTn>
                              </p:par>
                            </p:childTnLst>
                          </p:cTn>
                        </p:par>
                      </p:childTnLst>
                    </p:cTn>
                  </p:par>
                  <p:par>
                    <p:cTn id="74" fill="hold">
                      <p:stCondLst>
                        <p:cond delay="indefinite"/>
                      </p:stCondLst>
                      <p:childTnLst>
                        <p:par>
                          <p:cTn id="75" fill="hold">
                            <p:stCondLst>
                              <p:cond delay="0"/>
                            </p:stCondLst>
                            <p:childTnLst>
                              <p:par>
                                <p:cTn id="76" presetID="6" presetClass="exit" presetSubtype="32" fill="hold" grpId="1" nodeType="clickEffect">
                                  <p:stCondLst>
                                    <p:cond delay="0"/>
                                  </p:stCondLst>
                                  <p:childTnLst>
                                    <p:animEffect transition="out" filter="circle(out)">
                                      <p:cBhvr>
                                        <p:cTn id="77" dur="2000"/>
                                        <p:tgtEl>
                                          <p:spTgt spid="4"/>
                                        </p:tgtEl>
                                      </p:cBhvr>
                                    </p:animEffect>
                                    <p:set>
                                      <p:cBhvr>
                                        <p:cTn id="78" dur="1" fill="hold">
                                          <p:stCondLst>
                                            <p:cond delay="1999"/>
                                          </p:stCondLst>
                                        </p:cTn>
                                        <p:tgtEl>
                                          <p:spTgt spid="4"/>
                                        </p:tgtEl>
                                        <p:attrNameLst>
                                          <p:attrName>style.visibility</p:attrName>
                                        </p:attrNameLst>
                                      </p:cBhvr>
                                      <p:to>
                                        <p:strVal val="hidden"/>
                                      </p:to>
                                    </p:set>
                                  </p:childTnLst>
                                </p:cTn>
                              </p:par>
                              <p:par>
                                <p:cTn id="79" presetID="6" presetClass="exit" presetSubtype="32" fill="hold" nodeType="withEffect">
                                  <p:stCondLst>
                                    <p:cond delay="0"/>
                                  </p:stCondLst>
                                  <p:childTnLst>
                                    <p:animEffect transition="out" filter="circle(out)">
                                      <p:cBhvr>
                                        <p:cTn id="80" dur="2000"/>
                                        <p:tgtEl>
                                          <p:spTgt spid="21"/>
                                        </p:tgtEl>
                                      </p:cBhvr>
                                    </p:animEffect>
                                    <p:set>
                                      <p:cBhvr>
                                        <p:cTn id="81" dur="1" fill="hold">
                                          <p:stCondLst>
                                            <p:cond delay="1999"/>
                                          </p:stCondLst>
                                        </p:cTn>
                                        <p:tgtEl>
                                          <p:spTgt spid="21"/>
                                        </p:tgtEl>
                                        <p:attrNameLst>
                                          <p:attrName>style.visibility</p:attrName>
                                        </p:attrNameLst>
                                      </p:cBhvr>
                                      <p:to>
                                        <p:strVal val="hidden"/>
                                      </p:to>
                                    </p:set>
                                  </p:childTnLst>
                                </p:cTn>
                              </p:par>
                              <p:par>
                                <p:cTn id="82" presetID="1" presetClass="exit" presetSubtype="0" fill="hold" grpId="3" nodeType="withEffect">
                                  <p:stCondLst>
                                    <p:cond delay="0"/>
                                  </p:stCondLst>
                                  <p:childTnLst>
                                    <p:set>
                                      <p:cBhvr>
                                        <p:cTn id="83" dur="1" fill="hold">
                                          <p:stCondLst>
                                            <p:cond delay="0"/>
                                          </p:stCondLst>
                                        </p:cTn>
                                        <p:tgtEl>
                                          <p:spTgt spid="6"/>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5"/>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iterate type="lt">
                                    <p:tmPct val="10000"/>
                                  </p:iterate>
                                  <p:childTnLst>
                                    <p:set>
                                      <p:cBhvr>
                                        <p:cTn id="89" dur="1" fill="hold">
                                          <p:stCondLst>
                                            <p:cond delay="0"/>
                                          </p:stCondLst>
                                        </p:cTn>
                                        <p:tgtEl>
                                          <p:spTgt spid="3">
                                            <p:txEl>
                                              <p:pRg st="2" end="2"/>
                                            </p:txEl>
                                          </p:spTgt>
                                        </p:tgtEl>
                                        <p:attrNameLst>
                                          <p:attrName>style.visibility</p:attrName>
                                        </p:attrNameLst>
                                      </p:cBhvr>
                                      <p:to>
                                        <p:strVal val="visible"/>
                                      </p:to>
                                    </p:set>
                                    <p:animEffect transition="in" filter="wipe(left)">
                                      <p:cBhvr>
                                        <p:cTn id="90" dur="500"/>
                                        <p:tgtEl>
                                          <p:spTgt spid="3">
                                            <p:txEl>
                                              <p:pRg st="2" end="2"/>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iterate type="lt">
                                    <p:tmPct val="10000"/>
                                  </p:iterate>
                                  <p:childTnLst>
                                    <p:set>
                                      <p:cBhvr>
                                        <p:cTn id="94" dur="1" fill="hold">
                                          <p:stCondLst>
                                            <p:cond delay="0"/>
                                          </p:stCondLst>
                                        </p:cTn>
                                        <p:tgtEl>
                                          <p:spTgt spid="3">
                                            <p:txEl>
                                              <p:pRg st="3" end="3"/>
                                            </p:txEl>
                                          </p:spTgt>
                                        </p:tgtEl>
                                        <p:attrNameLst>
                                          <p:attrName>style.visibility</p:attrName>
                                        </p:attrNameLst>
                                      </p:cBhvr>
                                      <p:to>
                                        <p:strVal val="visible"/>
                                      </p:to>
                                    </p:set>
                                    <p:animEffect transition="in" filter="wipe(left)">
                                      <p:cBhvr>
                                        <p:cTn id="95" dur="500"/>
                                        <p:tgtEl>
                                          <p:spTgt spid="3">
                                            <p:txEl>
                                              <p:pRg st="3" end="3"/>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1" nodeType="clickEffect">
                                  <p:stCondLst>
                                    <p:cond delay="0"/>
                                  </p:stCondLst>
                                  <p:childTnLst>
                                    <p:set>
                                      <p:cBhvr>
                                        <p:cTn id="99" dur="1" fill="hold">
                                          <p:stCondLst>
                                            <p:cond delay="0"/>
                                          </p:stCondLst>
                                        </p:cTn>
                                        <p:tgtEl>
                                          <p:spTgt spid="16"/>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7"/>
                                        </p:tgtEl>
                                        <p:attrNameLst>
                                          <p:attrName>style.visibility</p:attrName>
                                        </p:attrNameLst>
                                      </p:cBhvr>
                                      <p:to>
                                        <p:strVal val="visible"/>
                                      </p:to>
                                    </p:set>
                                    <p:animEffect transition="in" filter="fade">
                                      <p:cBhvr>
                                        <p:cTn id="104" dur="1000"/>
                                        <p:tgtEl>
                                          <p:spTgt spid="7"/>
                                        </p:tgtEl>
                                      </p:cBhvr>
                                    </p:animEffect>
                                    <p:anim calcmode="lin" valueType="num">
                                      <p:cBhvr>
                                        <p:cTn id="105" dur="1000" fill="hold"/>
                                        <p:tgtEl>
                                          <p:spTgt spid="7"/>
                                        </p:tgtEl>
                                        <p:attrNameLst>
                                          <p:attrName>ppt_x</p:attrName>
                                        </p:attrNameLst>
                                      </p:cBhvr>
                                      <p:tavLst>
                                        <p:tav tm="0">
                                          <p:val>
                                            <p:strVal val="#ppt_x"/>
                                          </p:val>
                                        </p:tav>
                                        <p:tav tm="100000">
                                          <p:val>
                                            <p:strVal val="#ppt_x"/>
                                          </p:val>
                                        </p:tav>
                                      </p:tavLst>
                                    </p:anim>
                                    <p:anim calcmode="lin" valueType="num">
                                      <p:cBhvr>
                                        <p:cTn id="10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xit" presetSubtype="4" fill="hold" grpId="1" nodeType="clickEffect">
                                  <p:stCondLst>
                                    <p:cond delay="0"/>
                                  </p:stCondLst>
                                  <p:childTnLst>
                                    <p:anim calcmode="lin" valueType="num">
                                      <p:cBhvr additive="base">
                                        <p:cTn id="110" dur="500"/>
                                        <p:tgtEl>
                                          <p:spTgt spid="13"/>
                                        </p:tgtEl>
                                        <p:attrNameLst>
                                          <p:attrName>ppt_x</p:attrName>
                                        </p:attrNameLst>
                                      </p:cBhvr>
                                      <p:tavLst>
                                        <p:tav tm="0">
                                          <p:val>
                                            <p:strVal val="ppt_x"/>
                                          </p:val>
                                        </p:tav>
                                        <p:tav tm="100000">
                                          <p:val>
                                            <p:strVal val="ppt_x"/>
                                          </p:val>
                                        </p:tav>
                                      </p:tavLst>
                                    </p:anim>
                                    <p:anim calcmode="lin" valueType="num">
                                      <p:cBhvr additive="base">
                                        <p:cTn id="111" dur="500"/>
                                        <p:tgtEl>
                                          <p:spTgt spid="13"/>
                                        </p:tgtEl>
                                        <p:attrNameLst>
                                          <p:attrName>ppt_y</p:attrName>
                                        </p:attrNameLst>
                                      </p:cBhvr>
                                      <p:tavLst>
                                        <p:tav tm="0">
                                          <p:val>
                                            <p:strVal val="ppt_y"/>
                                          </p:val>
                                        </p:tav>
                                        <p:tav tm="100000">
                                          <p:val>
                                            <p:strVal val="1+ppt_h/2"/>
                                          </p:val>
                                        </p:tav>
                                      </p:tavLst>
                                    </p:anim>
                                    <p:set>
                                      <p:cBhvr>
                                        <p:cTn id="112" dur="1" fill="hold">
                                          <p:stCondLst>
                                            <p:cond delay="499"/>
                                          </p:stCondLst>
                                        </p:cTn>
                                        <p:tgtEl>
                                          <p:spTgt spid="13"/>
                                        </p:tgtEl>
                                        <p:attrNameLst>
                                          <p:attrName>style.visibility</p:attrName>
                                        </p:attrNameLst>
                                      </p:cBhvr>
                                      <p:to>
                                        <p:strVal val="hidden"/>
                                      </p:to>
                                    </p:set>
                                  </p:childTnLst>
                                </p:cTn>
                              </p:par>
                              <p:par>
                                <p:cTn id="113" presetID="2" presetClass="exit" presetSubtype="4" fill="hold" nodeType="withEffect">
                                  <p:stCondLst>
                                    <p:cond delay="0"/>
                                  </p:stCondLst>
                                  <p:childTnLst>
                                    <p:anim calcmode="lin" valueType="num">
                                      <p:cBhvr additive="base">
                                        <p:cTn id="114" dur="500"/>
                                        <p:tgtEl>
                                          <p:spTgt spid="17"/>
                                        </p:tgtEl>
                                        <p:attrNameLst>
                                          <p:attrName>ppt_x</p:attrName>
                                        </p:attrNameLst>
                                      </p:cBhvr>
                                      <p:tavLst>
                                        <p:tav tm="0">
                                          <p:val>
                                            <p:strVal val="ppt_x"/>
                                          </p:val>
                                        </p:tav>
                                        <p:tav tm="100000">
                                          <p:val>
                                            <p:strVal val="ppt_x"/>
                                          </p:val>
                                        </p:tav>
                                      </p:tavLst>
                                    </p:anim>
                                    <p:anim calcmode="lin" valueType="num">
                                      <p:cBhvr additive="base">
                                        <p:cTn id="115" dur="500"/>
                                        <p:tgtEl>
                                          <p:spTgt spid="17"/>
                                        </p:tgtEl>
                                        <p:attrNameLst>
                                          <p:attrName>ppt_y</p:attrName>
                                        </p:attrNameLst>
                                      </p:cBhvr>
                                      <p:tavLst>
                                        <p:tav tm="0">
                                          <p:val>
                                            <p:strVal val="ppt_y"/>
                                          </p:val>
                                        </p:tav>
                                        <p:tav tm="100000">
                                          <p:val>
                                            <p:strVal val="1+ppt_h/2"/>
                                          </p:val>
                                        </p:tav>
                                      </p:tavLst>
                                    </p:anim>
                                    <p:set>
                                      <p:cBhvr>
                                        <p:cTn id="116" dur="1" fill="hold">
                                          <p:stCondLst>
                                            <p:cond delay="499"/>
                                          </p:stCondLst>
                                        </p:cTn>
                                        <p:tgtEl>
                                          <p:spTgt spid="17"/>
                                        </p:tgtEl>
                                        <p:attrNameLst>
                                          <p:attrName>style.visibility</p:attrName>
                                        </p:attrNameLst>
                                      </p:cBhvr>
                                      <p:to>
                                        <p:strVal val="hidden"/>
                                      </p:to>
                                    </p:set>
                                  </p:childTnLst>
                                </p:cTn>
                              </p:par>
                              <p:par>
                                <p:cTn id="117" presetID="2" presetClass="exit" presetSubtype="4" fill="hold" grpId="1" nodeType="withEffect">
                                  <p:stCondLst>
                                    <p:cond delay="0"/>
                                  </p:stCondLst>
                                  <p:childTnLst>
                                    <p:anim calcmode="lin" valueType="num">
                                      <p:cBhvr additive="base">
                                        <p:cTn id="118" dur="500"/>
                                        <p:tgtEl>
                                          <p:spTgt spid="7"/>
                                        </p:tgtEl>
                                        <p:attrNameLst>
                                          <p:attrName>ppt_x</p:attrName>
                                        </p:attrNameLst>
                                      </p:cBhvr>
                                      <p:tavLst>
                                        <p:tav tm="0">
                                          <p:val>
                                            <p:strVal val="ppt_x"/>
                                          </p:val>
                                        </p:tav>
                                        <p:tav tm="100000">
                                          <p:val>
                                            <p:strVal val="ppt_x"/>
                                          </p:val>
                                        </p:tav>
                                      </p:tavLst>
                                    </p:anim>
                                    <p:anim calcmode="lin" valueType="num">
                                      <p:cBhvr additive="base">
                                        <p:cTn id="119" dur="500"/>
                                        <p:tgtEl>
                                          <p:spTgt spid="7"/>
                                        </p:tgtEl>
                                        <p:attrNameLst>
                                          <p:attrName>ppt_y</p:attrName>
                                        </p:attrNameLst>
                                      </p:cBhvr>
                                      <p:tavLst>
                                        <p:tav tm="0">
                                          <p:val>
                                            <p:strVal val="ppt_y"/>
                                          </p:val>
                                        </p:tav>
                                        <p:tav tm="100000">
                                          <p:val>
                                            <p:strVal val="1+ppt_h/2"/>
                                          </p:val>
                                        </p:tav>
                                      </p:tavLst>
                                    </p:anim>
                                    <p:set>
                                      <p:cBhvr>
                                        <p:cTn id="12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3" grpId="0" animBg="1"/>
      <p:bldP spid="13" grpId="1" animBg="1"/>
      <p:bldP spid="14" grpId="0" animBg="1"/>
      <p:bldP spid="15" grpId="0" animBg="1"/>
      <p:bldP spid="2" grpId="0" animBg="1"/>
      <p:bldP spid="5" grpId="0" animBg="1"/>
      <p:bldP spid="5" grpId="1" animBg="1"/>
      <p:bldP spid="6" grpId="2" animBg="1"/>
      <p:bldP spid="6" grpId="3" animBg="1"/>
      <p:bldP spid="16" grpId="1" animBg="1"/>
      <p:bldP spid="16" grpId="2" animBg="1"/>
      <p:bldP spid="16" grpId="3" animBg="1"/>
      <p:bldP spid="7" grpId="0" animBg="1"/>
      <p:bldP spid="7"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D990F-A4F4-46D3-9757-C5007C469717}"/>
              </a:ext>
            </a:extLst>
          </p:cNvPr>
          <p:cNvSpPr>
            <a:spLocks noGrp="1"/>
          </p:cNvSpPr>
          <p:nvPr>
            <p:ph type="title"/>
          </p:nvPr>
        </p:nvSpPr>
        <p:spPr>
          <a:xfrm>
            <a:off x="0" y="0"/>
            <a:ext cx="7270595" cy="817756"/>
          </a:xfrm>
        </p:spPr>
        <p:txBody>
          <a:bodyPr/>
          <a:lstStyle/>
          <a:p>
            <a:r>
              <a:rPr lang="en-US" dirty="0"/>
              <a:t>                           Kube-Controller-manager</a:t>
            </a:r>
          </a:p>
        </p:txBody>
      </p:sp>
      <p:sp>
        <p:nvSpPr>
          <p:cNvPr id="3" name="Content Placeholder 2">
            <a:extLst>
              <a:ext uri="{FF2B5EF4-FFF2-40B4-BE49-F238E27FC236}">
                <a16:creationId xmlns:a16="http://schemas.microsoft.com/office/drawing/2014/main" id="{2ED88C7A-5601-435F-A5A3-C63168701478}"/>
              </a:ext>
            </a:extLst>
          </p:cNvPr>
          <p:cNvSpPr>
            <a:spLocks noGrp="1"/>
          </p:cNvSpPr>
          <p:nvPr>
            <p:ph idx="1"/>
          </p:nvPr>
        </p:nvSpPr>
        <p:spPr>
          <a:xfrm>
            <a:off x="0" y="817756"/>
            <a:ext cx="8014010" cy="3814967"/>
          </a:xfrm>
        </p:spPr>
        <p:txBody>
          <a:bodyPr/>
          <a:lstStyle/>
          <a:p>
            <a:r>
              <a:rPr lang="en-US" dirty="0"/>
              <a:t>A controllers are control loop, nonterminating, which regulates the states of a system. This work is done by a dedicated binary (component) in the Kubernetes called Controller manager. Thus, it manage various controllers in Kubernetes.</a:t>
            </a:r>
          </a:p>
          <a:p>
            <a:r>
              <a:rPr lang="en-US" dirty="0"/>
              <a:t>In simple words, in Kubernetes, controllers are control loops that watch the state of your cluster, then make or request changes where needed. Each controller tries to make current cluster state closer to the desired state. </a:t>
            </a:r>
          </a:p>
          <a:p>
            <a:r>
              <a:rPr lang="en-US" dirty="0"/>
              <a:t>The controller tells the API server to create or remove Pods.</a:t>
            </a:r>
          </a:p>
          <a:p>
            <a:r>
              <a:rPr lang="en-US" dirty="0"/>
              <a:t>Controller get all the actual state information from </a:t>
            </a:r>
            <a:r>
              <a:rPr lang="en-US" dirty="0" err="1"/>
              <a:t>ETCD</a:t>
            </a:r>
            <a:r>
              <a:rPr lang="en-US" dirty="0"/>
              <a:t> database through API server.</a:t>
            </a:r>
          </a:p>
          <a:p>
            <a:endParaRPr lang="en-US" dirty="0"/>
          </a:p>
          <a:p>
            <a:endParaRPr lang="en-US" dirty="0"/>
          </a:p>
        </p:txBody>
      </p:sp>
      <p:pic>
        <p:nvPicPr>
          <p:cNvPr id="4" name="Graphic 3" descr="Work from home house outline">
            <a:hlinkClick r:id="rId3" action="ppaction://hlinksldjump"/>
            <a:extLst>
              <a:ext uri="{FF2B5EF4-FFF2-40B4-BE49-F238E27FC236}">
                <a16:creationId xmlns:a16="http://schemas.microsoft.com/office/drawing/2014/main" id="{21AF1C12-62C1-49AB-9EFB-2612700138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4671060"/>
            <a:ext cx="472440" cy="472440"/>
          </a:xfrm>
          <a:prstGeom prst="rect">
            <a:avLst/>
          </a:prstGeom>
        </p:spPr>
      </p:pic>
      <p:sp>
        <p:nvSpPr>
          <p:cNvPr id="5" name="Rectangle 4">
            <a:extLst>
              <a:ext uri="{FF2B5EF4-FFF2-40B4-BE49-F238E27FC236}">
                <a16:creationId xmlns:a16="http://schemas.microsoft.com/office/drawing/2014/main" id="{6DC660D1-A7E9-44B4-9D5F-A06C6B84AD8A}"/>
              </a:ext>
            </a:extLst>
          </p:cNvPr>
          <p:cNvSpPr/>
          <p:nvPr/>
        </p:nvSpPr>
        <p:spPr>
          <a:xfrm>
            <a:off x="2257071" y="2964700"/>
            <a:ext cx="2756452" cy="29154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Actual state = Desired state</a:t>
            </a:r>
          </a:p>
        </p:txBody>
      </p:sp>
    </p:spTree>
    <p:extLst>
      <p:ext uri="{BB962C8B-B14F-4D97-AF65-F5344CB8AC3E}">
        <p14:creationId xmlns:p14="http://schemas.microsoft.com/office/powerpoint/2010/main" val="338339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iterate type="lt">
                                    <p:tmPct val="10000"/>
                                  </p:iterate>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iterate type="lt">
                                    <p:tmPct val="10000"/>
                                  </p:iterate>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left)">
                                      <p:cBhvr>
                                        <p:cTn id="3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0FD1E-62F5-4088-B11A-097FB38CABE0}"/>
              </a:ext>
            </a:extLst>
          </p:cNvPr>
          <p:cNvSpPr>
            <a:spLocks noGrp="1"/>
          </p:cNvSpPr>
          <p:nvPr>
            <p:ph type="title"/>
          </p:nvPr>
        </p:nvSpPr>
        <p:spPr>
          <a:xfrm>
            <a:off x="0" y="13691"/>
            <a:ext cx="8515350" cy="707421"/>
          </a:xfrm>
        </p:spPr>
        <p:txBody>
          <a:bodyPr/>
          <a:lstStyle/>
          <a:p>
            <a:r>
              <a:rPr lang="en-US" dirty="0"/>
              <a:t>                             Etcd database</a:t>
            </a:r>
          </a:p>
        </p:txBody>
      </p:sp>
      <p:sp>
        <p:nvSpPr>
          <p:cNvPr id="3" name="Content Placeholder 2">
            <a:extLst>
              <a:ext uri="{FF2B5EF4-FFF2-40B4-BE49-F238E27FC236}">
                <a16:creationId xmlns:a16="http://schemas.microsoft.com/office/drawing/2014/main" id="{A97A9CB3-3044-4739-9C80-CFD0BF288A63}"/>
              </a:ext>
            </a:extLst>
          </p:cNvPr>
          <p:cNvSpPr>
            <a:spLocks noGrp="1"/>
          </p:cNvSpPr>
          <p:nvPr>
            <p:ph idx="1"/>
          </p:nvPr>
        </p:nvSpPr>
        <p:spPr>
          <a:xfrm>
            <a:off x="0" y="721112"/>
            <a:ext cx="9144000" cy="3873190"/>
          </a:xfrm>
        </p:spPr>
        <p:txBody>
          <a:bodyPr>
            <a:noAutofit/>
          </a:bodyPr>
          <a:lstStyle/>
          <a:p>
            <a:r>
              <a:rPr lang="en-US" sz="1200" dirty="0" err="1"/>
              <a:t>etcd</a:t>
            </a:r>
            <a:r>
              <a:rPr lang="en-US" sz="1200" dirty="0"/>
              <a:t> is a strongly consistent, distributed key-value store database server.</a:t>
            </a:r>
          </a:p>
          <a:p>
            <a:r>
              <a:rPr lang="en-US" sz="1200" dirty="0"/>
              <a:t>Etcd is based on Raft algorithm. </a:t>
            </a:r>
          </a:p>
          <a:p>
            <a:r>
              <a:rPr lang="en-US" sz="1200" dirty="0"/>
              <a:t>Raft works by electing a leader among a set of nodes and forcing all write requests to go to the leader.</a:t>
            </a:r>
          </a:p>
          <a:p>
            <a:r>
              <a:rPr lang="en-US" sz="1200" dirty="0"/>
              <a:t>Changes are then replicated from the leader to all other nodes; if the leader ever goes offline, a new election will be held, and a new leader will be chosen.</a:t>
            </a:r>
          </a:p>
          <a:p>
            <a:r>
              <a:rPr lang="en-US" sz="1200" dirty="0"/>
              <a:t>An </a:t>
            </a:r>
            <a:r>
              <a:rPr lang="en-US" sz="1200" dirty="0" err="1"/>
              <a:t>etcd</a:t>
            </a:r>
            <a:r>
              <a:rPr lang="en-US" sz="1200" dirty="0"/>
              <a:t> cluster always has a single leader node at any given time (elected using the Raft protocol).</a:t>
            </a:r>
          </a:p>
          <a:p>
            <a:endParaRPr lang="en-US" sz="1200" dirty="0"/>
          </a:p>
          <a:p>
            <a:r>
              <a:rPr lang="en-US" sz="1200" dirty="0"/>
              <a:t>How many number of </a:t>
            </a:r>
            <a:r>
              <a:rPr lang="en-US" sz="1200" dirty="0" err="1"/>
              <a:t>ETCD</a:t>
            </a:r>
            <a:r>
              <a:rPr lang="en-US" sz="1200" dirty="0"/>
              <a:t> database we should have?</a:t>
            </a:r>
          </a:p>
          <a:p>
            <a:pPr marL="0" indent="0">
              <a:buNone/>
            </a:pPr>
            <a:r>
              <a:rPr lang="en-US" sz="1200" dirty="0">
                <a:latin typeface="Courier New" panose="02070309020205020404" pitchFamily="49" charset="0"/>
                <a:cs typeface="Courier New" panose="02070309020205020404" pitchFamily="49" charset="0"/>
              </a:rPr>
              <a:t>Total Number of </a:t>
            </a:r>
            <a:r>
              <a:rPr lang="en-US" sz="1200" dirty="0" err="1">
                <a:latin typeface="Courier New" panose="02070309020205020404" pitchFamily="49" charset="0"/>
                <a:cs typeface="Courier New" panose="02070309020205020404" pitchFamily="49" charset="0"/>
              </a:rPr>
              <a:t>ETCD</a:t>
            </a:r>
            <a:r>
              <a:rPr lang="en-US" sz="1200" dirty="0">
                <a:latin typeface="Courier New" panose="02070309020205020404" pitchFamily="49" charset="0"/>
                <a:cs typeface="Courier New" panose="02070309020205020404" pitchFamily="49" charset="0"/>
              </a:rPr>
              <a:t> Nodes	     Failed Node Tolerance</a:t>
            </a:r>
          </a:p>
          <a:p>
            <a:pPr marL="0" indent="0">
              <a:buNone/>
            </a:pPr>
            <a:r>
              <a:rPr lang="en-US" sz="1200" dirty="0">
                <a:latin typeface="Courier New" panose="02070309020205020404" pitchFamily="49" charset="0"/>
                <a:cs typeface="Courier New" panose="02070309020205020404" pitchFamily="49" charset="0"/>
              </a:rPr>
              <a:t>1	               	     0</a:t>
            </a:r>
          </a:p>
          <a:p>
            <a:pPr marL="0" indent="0">
              <a:buNone/>
            </a:pPr>
            <a:r>
              <a:rPr lang="en-US" sz="1200" dirty="0">
                <a:latin typeface="Courier New" panose="02070309020205020404" pitchFamily="49" charset="0"/>
                <a:cs typeface="Courier New" panose="02070309020205020404" pitchFamily="49" charset="0"/>
              </a:rPr>
              <a:t>2	                	     0</a:t>
            </a:r>
          </a:p>
          <a:p>
            <a:pPr marL="0" indent="0">
              <a:buNone/>
            </a:pPr>
            <a:r>
              <a:rPr lang="en-US" sz="1200" dirty="0">
                <a:latin typeface="Courier New" panose="02070309020205020404" pitchFamily="49" charset="0"/>
                <a:cs typeface="Courier New" panose="02070309020205020404" pitchFamily="49" charset="0"/>
              </a:rPr>
              <a:t>3	                	     1</a:t>
            </a:r>
          </a:p>
          <a:p>
            <a:pPr marL="0" indent="0">
              <a:buNone/>
            </a:pPr>
            <a:r>
              <a:rPr lang="en-US" sz="1200" dirty="0">
                <a:latin typeface="Courier New" panose="02070309020205020404" pitchFamily="49" charset="0"/>
                <a:cs typeface="Courier New" panose="02070309020205020404" pitchFamily="49" charset="0"/>
              </a:rPr>
              <a:t>4	                 	     1</a:t>
            </a:r>
          </a:p>
          <a:p>
            <a:pPr marL="0" indent="0">
              <a:buNone/>
            </a:pPr>
            <a:r>
              <a:rPr lang="en-US" sz="1200" dirty="0">
                <a:latin typeface="Courier New" panose="02070309020205020404" pitchFamily="49" charset="0"/>
                <a:cs typeface="Courier New" panose="02070309020205020404" pitchFamily="49" charset="0"/>
              </a:rPr>
              <a:t>5	                           2</a:t>
            </a:r>
          </a:p>
          <a:p>
            <a:pPr marL="0" indent="0">
              <a:buNone/>
            </a:pPr>
            <a:r>
              <a:rPr lang="en-US" sz="1200" dirty="0">
                <a:latin typeface="Courier New" panose="02070309020205020404" pitchFamily="49" charset="0"/>
                <a:cs typeface="Courier New" panose="02070309020205020404" pitchFamily="49" charset="0"/>
              </a:rPr>
              <a:t>6	                  	     2</a:t>
            </a:r>
          </a:p>
          <a:p>
            <a:r>
              <a:rPr lang="en-US" sz="1200" dirty="0"/>
              <a:t>Therefore, a good rule of thumb is that it only makes sense to use an odd number of </a:t>
            </a:r>
            <a:r>
              <a:rPr lang="en-US" sz="1200" dirty="0" err="1"/>
              <a:t>etcd</a:t>
            </a:r>
            <a:r>
              <a:rPr lang="en-US" sz="1200" dirty="0"/>
              <a:t> nodes in a cluster.</a:t>
            </a:r>
          </a:p>
        </p:txBody>
      </p:sp>
      <p:pic>
        <p:nvPicPr>
          <p:cNvPr id="4" name="Graphic 3" descr="Work from home house outline">
            <a:hlinkClick r:id="rId3" action="ppaction://hlinksldjump"/>
            <a:extLst>
              <a:ext uri="{FF2B5EF4-FFF2-40B4-BE49-F238E27FC236}">
                <a16:creationId xmlns:a16="http://schemas.microsoft.com/office/drawing/2014/main" id="{23917E4A-A0D1-43BD-AFF3-A40BD266D7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71560" y="4643635"/>
            <a:ext cx="472440" cy="472440"/>
          </a:xfrm>
          <a:prstGeom prst="rect">
            <a:avLst/>
          </a:prstGeom>
        </p:spPr>
      </p:pic>
    </p:spTree>
    <p:extLst>
      <p:ext uri="{BB962C8B-B14F-4D97-AF65-F5344CB8AC3E}">
        <p14:creationId xmlns:p14="http://schemas.microsoft.com/office/powerpoint/2010/main" val="336559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iterate type="lt">
                                    <p:tmPct val="10000"/>
                                  </p:iterate>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par>
                          <p:cTn id="43" fill="hold">
                            <p:stCondLst>
                              <p:cond delay="2500"/>
                            </p:stCondLst>
                            <p:childTnLst>
                              <p:par>
                                <p:cTn id="44" presetID="22" presetClass="entr" presetSubtype="8" fill="hold" nodeType="afterEffect">
                                  <p:stCondLst>
                                    <p:cond delay="0"/>
                                  </p:stCondLst>
                                  <p:iterate type="lt">
                                    <p:tmPct val="10000"/>
                                  </p:iterate>
                                  <p:childTnLst>
                                    <p:set>
                                      <p:cBhvr>
                                        <p:cTn id="45" dur="1" fill="hold">
                                          <p:stCondLst>
                                            <p:cond delay="0"/>
                                          </p:stCondLst>
                                        </p:cTn>
                                        <p:tgtEl>
                                          <p:spTgt spid="3">
                                            <p:txEl>
                                              <p:pRg st="8" end="8"/>
                                            </p:txEl>
                                          </p:spTgt>
                                        </p:tgtEl>
                                        <p:attrNameLst>
                                          <p:attrName>style.visibility</p:attrName>
                                        </p:attrNameLst>
                                      </p:cBhvr>
                                      <p:to>
                                        <p:strVal val="visible"/>
                                      </p:to>
                                    </p:set>
                                    <p:animEffect transition="in" filter="wipe(left)">
                                      <p:cBhvr>
                                        <p:cTn id="46" dur="500"/>
                                        <p:tgtEl>
                                          <p:spTgt spid="3">
                                            <p:txEl>
                                              <p:pRg st="8" end="8"/>
                                            </p:txEl>
                                          </p:spTgt>
                                        </p:tgtEl>
                                      </p:cBhvr>
                                    </p:animEffect>
                                  </p:childTnLst>
                                </p:cTn>
                              </p:par>
                            </p:childTnLst>
                          </p:cTn>
                        </p:par>
                        <p:par>
                          <p:cTn id="47" fill="hold">
                            <p:stCondLst>
                              <p:cond delay="3050"/>
                            </p:stCondLst>
                            <p:childTnLst>
                              <p:par>
                                <p:cTn id="48" presetID="22" presetClass="entr" presetSubtype="8" fill="hold" nodeType="afterEffect">
                                  <p:stCondLst>
                                    <p:cond delay="0"/>
                                  </p:stCondLst>
                                  <p:iterate type="lt">
                                    <p:tmPct val="10000"/>
                                  </p:iterate>
                                  <p:childTnLst>
                                    <p:set>
                                      <p:cBhvr>
                                        <p:cTn id="49" dur="1" fill="hold">
                                          <p:stCondLst>
                                            <p:cond delay="0"/>
                                          </p:stCondLst>
                                        </p:cTn>
                                        <p:tgtEl>
                                          <p:spTgt spid="3">
                                            <p:txEl>
                                              <p:pRg st="9" end="9"/>
                                            </p:txEl>
                                          </p:spTgt>
                                        </p:tgtEl>
                                        <p:attrNameLst>
                                          <p:attrName>style.visibility</p:attrName>
                                        </p:attrNameLst>
                                      </p:cBhvr>
                                      <p:to>
                                        <p:strVal val="visible"/>
                                      </p:to>
                                    </p:set>
                                    <p:animEffect transition="in" filter="wipe(left)">
                                      <p:cBhvr>
                                        <p:cTn id="50" dur="500"/>
                                        <p:tgtEl>
                                          <p:spTgt spid="3">
                                            <p:txEl>
                                              <p:pRg st="9" end="9"/>
                                            </p:txEl>
                                          </p:spTgt>
                                        </p:tgtEl>
                                      </p:cBhvr>
                                    </p:animEffect>
                                  </p:childTnLst>
                                </p:cTn>
                              </p:par>
                            </p:childTnLst>
                          </p:cTn>
                        </p:par>
                        <p:par>
                          <p:cTn id="51" fill="hold">
                            <p:stCondLst>
                              <p:cond delay="3600"/>
                            </p:stCondLst>
                            <p:childTnLst>
                              <p:par>
                                <p:cTn id="52" presetID="22" presetClass="entr" presetSubtype="8" fill="hold" nodeType="afterEffect">
                                  <p:stCondLst>
                                    <p:cond delay="0"/>
                                  </p:stCondLst>
                                  <p:iterate type="lt">
                                    <p:tmPct val="10000"/>
                                  </p:iterate>
                                  <p:childTnLst>
                                    <p:set>
                                      <p:cBhvr>
                                        <p:cTn id="53" dur="1" fill="hold">
                                          <p:stCondLst>
                                            <p:cond delay="0"/>
                                          </p:stCondLst>
                                        </p:cTn>
                                        <p:tgtEl>
                                          <p:spTgt spid="3">
                                            <p:txEl>
                                              <p:pRg st="10" end="10"/>
                                            </p:txEl>
                                          </p:spTgt>
                                        </p:tgtEl>
                                        <p:attrNameLst>
                                          <p:attrName>style.visibility</p:attrName>
                                        </p:attrNameLst>
                                      </p:cBhvr>
                                      <p:to>
                                        <p:strVal val="visible"/>
                                      </p:to>
                                    </p:set>
                                    <p:animEffect transition="in" filter="wipe(left)">
                                      <p:cBhvr>
                                        <p:cTn id="54" dur="500"/>
                                        <p:tgtEl>
                                          <p:spTgt spid="3">
                                            <p:txEl>
                                              <p:pRg st="10" end="10"/>
                                            </p:txEl>
                                          </p:spTgt>
                                        </p:tgtEl>
                                      </p:cBhvr>
                                    </p:animEffect>
                                  </p:childTnLst>
                                </p:cTn>
                              </p:par>
                            </p:childTnLst>
                          </p:cTn>
                        </p:par>
                        <p:par>
                          <p:cTn id="55" fill="hold">
                            <p:stCondLst>
                              <p:cond delay="4150"/>
                            </p:stCondLst>
                            <p:childTnLst>
                              <p:par>
                                <p:cTn id="56" presetID="22" presetClass="entr" presetSubtype="8" fill="hold" nodeType="afterEffect">
                                  <p:stCondLst>
                                    <p:cond delay="0"/>
                                  </p:stCondLst>
                                  <p:iterate type="lt">
                                    <p:tmPct val="10000"/>
                                  </p:iterate>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wipe(left)">
                                      <p:cBhvr>
                                        <p:cTn id="58" dur="500"/>
                                        <p:tgtEl>
                                          <p:spTgt spid="3">
                                            <p:txEl>
                                              <p:pRg st="11" end="11"/>
                                            </p:txEl>
                                          </p:spTgt>
                                        </p:tgtEl>
                                      </p:cBhvr>
                                    </p:animEffect>
                                  </p:childTnLst>
                                </p:cTn>
                              </p:par>
                            </p:childTnLst>
                          </p:cTn>
                        </p:par>
                        <p:par>
                          <p:cTn id="59" fill="hold">
                            <p:stCondLst>
                              <p:cond delay="4700"/>
                            </p:stCondLst>
                            <p:childTnLst>
                              <p:par>
                                <p:cTn id="60" presetID="22" presetClass="entr" presetSubtype="8" fill="hold" nodeType="afterEffect">
                                  <p:stCondLst>
                                    <p:cond delay="0"/>
                                  </p:stCondLst>
                                  <p:iterate type="lt">
                                    <p:tmPct val="10000"/>
                                  </p:iterate>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wipe(left)">
                                      <p:cBhvr>
                                        <p:cTn id="62" dur="500"/>
                                        <p:tgtEl>
                                          <p:spTgt spid="3">
                                            <p:txEl>
                                              <p:pRg st="12" end="12"/>
                                            </p:txEl>
                                          </p:spTgt>
                                        </p:tgtEl>
                                      </p:cBhvr>
                                    </p:animEffect>
                                  </p:childTnLst>
                                </p:cTn>
                              </p:par>
                            </p:childTnLst>
                          </p:cTn>
                        </p:par>
                        <p:par>
                          <p:cTn id="63" fill="hold">
                            <p:stCondLst>
                              <p:cond delay="5250"/>
                            </p:stCondLst>
                            <p:childTnLst>
                              <p:par>
                                <p:cTn id="64" presetID="22" presetClass="entr" presetSubtype="8" fill="hold" nodeType="afterEffect">
                                  <p:stCondLst>
                                    <p:cond delay="0"/>
                                  </p:stCondLst>
                                  <p:iterate type="lt">
                                    <p:tmPct val="10000"/>
                                  </p:iterate>
                                  <p:childTnLst>
                                    <p:set>
                                      <p:cBhvr>
                                        <p:cTn id="65" dur="1" fill="hold">
                                          <p:stCondLst>
                                            <p:cond delay="0"/>
                                          </p:stCondLst>
                                        </p:cTn>
                                        <p:tgtEl>
                                          <p:spTgt spid="3">
                                            <p:txEl>
                                              <p:pRg st="13" end="13"/>
                                            </p:txEl>
                                          </p:spTgt>
                                        </p:tgtEl>
                                        <p:attrNameLst>
                                          <p:attrName>style.visibility</p:attrName>
                                        </p:attrNameLst>
                                      </p:cBhvr>
                                      <p:to>
                                        <p:strVal val="visible"/>
                                      </p:to>
                                    </p:set>
                                    <p:animEffect transition="in" filter="wipe(left)">
                                      <p:cBhvr>
                                        <p:cTn id="66" dur="500"/>
                                        <p:tgtEl>
                                          <p:spTgt spid="3">
                                            <p:txEl>
                                              <p:pRg st="13" end="1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iterate type="lt">
                                    <p:tmPct val="10000"/>
                                  </p:iterate>
                                  <p:childTnLst>
                                    <p:set>
                                      <p:cBhvr>
                                        <p:cTn id="70" dur="1" fill="hold">
                                          <p:stCondLst>
                                            <p:cond delay="0"/>
                                          </p:stCondLst>
                                        </p:cTn>
                                        <p:tgtEl>
                                          <p:spTgt spid="3">
                                            <p:txEl>
                                              <p:pRg st="14" end="14"/>
                                            </p:txEl>
                                          </p:spTgt>
                                        </p:tgtEl>
                                        <p:attrNameLst>
                                          <p:attrName>style.visibility</p:attrName>
                                        </p:attrNameLst>
                                      </p:cBhvr>
                                      <p:to>
                                        <p:strVal val="visible"/>
                                      </p:to>
                                    </p:set>
                                    <p:animEffect transition="in" filter="wipe(left)">
                                      <p:cBhvr>
                                        <p:cTn id="71"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05C1B-4EBD-44DF-BAD0-D8FC2FC3F670}"/>
              </a:ext>
            </a:extLst>
          </p:cNvPr>
          <p:cNvSpPr>
            <a:spLocks noGrp="1"/>
          </p:cNvSpPr>
          <p:nvPr>
            <p:ph type="title"/>
          </p:nvPr>
        </p:nvSpPr>
        <p:spPr>
          <a:xfrm>
            <a:off x="628650" y="273843"/>
            <a:ext cx="7886700" cy="2618039"/>
          </a:xfrm>
        </p:spPr>
        <p:txBody>
          <a:bodyPr/>
          <a:lstStyle/>
          <a:p>
            <a:r>
              <a:rPr lang="en-US" dirty="0"/>
              <a:t>                        </a:t>
            </a:r>
            <a:r>
              <a:rPr lang="en-US" sz="7200" dirty="0" err="1"/>
              <a:t>Kubelet</a:t>
            </a:r>
            <a:endParaRPr lang="en-US" sz="7200" dirty="0"/>
          </a:p>
        </p:txBody>
      </p:sp>
    </p:spTree>
    <p:extLst>
      <p:ext uri="{BB962C8B-B14F-4D97-AF65-F5344CB8AC3E}">
        <p14:creationId xmlns:p14="http://schemas.microsoft.com/office/powerpoint/2010/main" val="1860831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worker Node 1" descr="Monitor outline">
            <a:extLst>
              <a:ext uri="{FF2B5EF4-FFF2-40B4-BE49-F238E27FC236}">
                <a16:creationId xmlns:a16="http://schemas.microsoft.com/office/drawing/2014/main" id="{D9F19C22-E030-4511-9C0D-F6F2B2EC5820}"/>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693" y="-594731"/>
            <a:ext cx="4124751" cy="6440448"/>
          </a:xfrm>
        </p:spPr>
      </p:pic>
      <p:sp>
        <p:nvSpPr>
          <p:cNvPr id="7" name="worker Node-Name 1">
            <a:extLst>
              <a:ext uri="{FF2B5EF4-FFF2-40B4-BE49-F238E27FC236}">
                <a16:creationId xmlns:a16="http://schemas.microsoft.com/office/drawing/2014/main" id="{A7F41E46-0933-473C-9F80-AC62A8B6E264}"/>
              </a:ext>
            </a:extLst>
          </p:cNvPr>
          <p:cNvSpPr/>
          <p:nvPr/>
        </p:nvSpPr>
        <p:spPr>
          <a:xfrm>
            <a:off x="1078551" y="4051610"/>
            <a:ext cx="1323279" cy="252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 Node 1</a:t>
            </a:r>
          </a:p>
        </p:txBody>
      </p:sp>
      <p:sp>
        <p:nvSpPr>
          <p:cNvPr id="8" name="Container runtime Docker1">
            <a:extLst>
              <a:ext uri="{FF2B5EF4-FFF2-40B4-BE49-F238E27FC236}">
                <a16:creationId xmlns:a16="http://schemas.microsoft.com/office/drawing/2014/main" id="{499DB1BA-3F22-43B0-85DE-93C36295218B}"/>
              </a:ext>
            </a:extLst>
          </p:cNvPr>
          <p:cNvSpPr/>
          <p:nvPr/>
        </p:nvSpPr>
        <p:spPr>
          <a:xfrm>
            <a:off x="431180" y="3181815"/>
            <a:ext cx="1323279" cy="39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Container runtime Docker</a:t>
            </a:r>
          </a:p>
        </p:txBody>
      </p:sp>
      <p:sp>
        <p:nvSpPr>
          <p:cNvPr id="12" name="kubelet 1">
            <a:extLst>
              <a:ext uri="{FF2B5EF4-FFF2-40B4-BE49-F238E27FC236}">
                <a16:creationId xmlns:a16="http://schemas.microsoft.com/office/drawing/2014/main" id="{16C02907-66AC-4E6E-A492-8038AC0C1C6E}"/>
              </a:ext>
            </a:extLst>
          </p:cNvPr>
          <p:cNvSpPr/>
          <p:nvPr/>
        </p:nvSpPr>
        <p:spPr>
          <a:xfrm>
            <a:off x="2289719" y="3062868"/>
            <a:ext cx="914400" cy="51295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kubelet</a:t>
            </a:r>
            <a:endParaRPr lang="en-US" sz="1200" dirty="0"/>
          </a:p>
        </p:txBody>
      </p:sp>
      <p:grpSp>
        <p:nvGrpSpPr>
          <p:cNvPr id="44" name="worker Node 2" descr="Monitor outline">
            <a:extLst>
              <a:ext uri="{FF2B5EF4-FFF2-40B4-BE49-F238E27FC236}">
                <a16:creationId xmlns:a16="http://schemas.microsoft.com/office/drawing/2014/main" id="{AABF2585-8CB9-4EEE-A960-36B050C8EA1C}"/>
              </a:ext>
            </a:extLst>
          </p:cNvPr>
          <p:cNvGrpSpPr/>
          <p:nvPr/>
        </p:nvGrpSpPr>
        <p:grpSpPr>
          <a:xfrm>
            <a:off x="3881982" y="329633"/>
            <a:ext cx="3437292" cy="4562990"/>
            <a:chOff x="4372635" y="411409"/>
            <a:chExt cx="3437292" cy="4562990"/>
          </a:xfrm>
          <a:solidFill>
            <a:srgbClr val="000000"/>
          </a:solidFill>
        </p:grpSpPr>
        <p:sp>
          <p:nvSpPr>
            <p:cNvPr id="45" name="Freeform: Shape 44">
              <a:extLst>
                <a:ext uri="{FF2B5EF4-FFF2-40B4-BE49-F238E27FC236}">
                  <a16:creationId xmlns:a16="http://schemas.microsoft.com/office/drawing/2014/main" id="{1BAB8D69-1624-44F5-B355-3BCEF7000700}"/>
                </a:ext>
              </a:extLst>
            </p:cNvPr>
            <p:cNvSpPr/>
            <p:nvPr/>
          </p:nvSpPr>
          <p:spPr>
            <a:xfrm>
              <a:off x="4372635" y="411409"/>
              <a:ext cx="3437292" cy="4562990"/>
            </a:xfrm>
            <a:custGeom>
              <a:avLst/>
              <a:gdLst>
                <a:gd name="connsiteX0" fmla="*/ 3265428 w 3437292"/>
                <a:gd name="connsiteY0" fmla="*/ 0 h 4562990"/>
                <a:gd name="connsiteX1" fmla="*/ 171865 w 3437292"/>
                <a:gd name="connsiteY1" fmla="*/ 0 h 4562990"/>
                <a:gd name="connsiteX2" fmla="*/ 0 w 3437292"/>
                <a:gd name="connsiteY2" fmla="*/ 268352 h 4562990"/>
                <a:gd name="connsiteX3" fmla="*/ 0 w 3437292"/>
                <a:gd name="connsiteY3" fmla="*/ 3489582 h 4562990"/>
                <a:gd name="connsiteX4" fmla="*/ 171865 w 3437292"/>
                <a:gd name="connsiteY4" fmla="*/ 3757934 h 4562990"/>
                <a:gd name="connsiteX5" fmla="*/ 1417883 w 3437292"/>
                <a:gd name="connsiteY5" fmla="*/ 3757934 h 4562990"/>
                <a:gd name="connsiteX6" fmla="*/ 1417883 w 3437292"/>
                <a:gd name="connsiteY6" fmla="*/ 4428815 h 4562990"/>
                <a:gd name="connsiteX7" fmla="*/ 945255 w 3437292"/>
                <a:gd name="connsiteY7" fmla="*/ 4428815 h 4562990"/>
                <a:gd name="connsiteX8" fmla="*/ 945255 w 3437292"/>
                <a:gd name="connsiteY8" fmla="*/ 4562991 h 4562990"/>
                <a:gd name="connsiteX9" fmla="*/ 2492037 w 3437292"/>
                <a:gd name="connsiteY9" fmla="*/ 4562991 h 4562990"/>
                <a:gd name="connsiteX10" fmla="*/ 2492037 w 3437292"/>
                <a:gd name="connsiteY10" fmla="*/ 4428815 h 4562990"/>
                <a:gd name="connsiteX11" fmla="*/ 2019409 w 3437292"/>
                <a:gd name="connsiteY11" fmla="*/ 4428815 h 4562990"/>
                <a:gd name="connsiteX12" fmla="*/ 2019409 w 3437292"/>
                <a:gd name="connsiteY12" fmla="*/ 3757934 h 4562990"/>
                <a:gd name="connsiteX13" fmla="*/ 3265428 w 3437292"/>
                <a:gd name="connsiteY13" fmla="*/ 3757934 h 4562990"/>
                <a:gd name="connsiteX14" fmla="*/ 3437293 w 3437292"/>
                <a:gd name="connsiteY14" fmla="*/ 3489582 h 4562990"/>
                <a:gd name="connsiteX15" fmla="*/ 3437293 w 3437292"/>
                <a:gd name="connsiteY15" fmla="*/ 268352 h 4562990"/>
                <a:gd name="connsiteX16" fmla="*/ 3265428 w 3437292"/>
                <a:gd name="connsiteY16" fmla="*/ 0 h 4562990"/>
                <a:gd name="connsiteX17" fmla="*/ 1933477 w 3437292"/>
                <a:gd name="connsiteY17" fmla="*/ 4429083 h 4562990"/>
                <a:gd name="connsiteX18" fmla="*/ 1503816 w 3437292"/>
                <a:gd name="connsiteY18" fmla="*/ 4429083 h 4562990"/>
                <a:gd name="connsiteX19" fmla="*/ 1503816 w 3437292"/>
                <a:gd name="connsiteY19" fmla="*/ 3758203 h 4562990"/>
                <a:gd name="connsiteX20" fmla="*/ 1933477 w 3437292"/>
                <a:gd name="connsiteY20" fmla="*/ 3758203 h 4562990"/>
                <a:gd name="connsiteX21" fmla="*/ 3351360 w 3437292"/>
                <a:gd name="connsiteY21" fmla="*/ 3489851 h 4562990"/>
                <a:gd name="connsiteX22" fmla="*/ 3265428 w 3437292"/>
                <a:gd name="connsiteY22" fmla="*/ 3624027 h 4562990"/>
                <a:gd name="connsiteX23" fmla="*/ 171865 w 3437292"/>
                <a:gd name="connsiteY23" fmla="*/ 3624027 h 4562990"/>
                <a:gd name="connsiteX24" fmla="*/ 85932 w 3437292"/>
                <a:gd name="connsiteY24" fmla="*/ 3489851 h 4562990"/>
                <a:gd name="connsiteX25" fmla="*/ 85932 w 3437292"/>
                <a:gd name="connsiteY25" fmla="*/ 268352 h 4562990"/>
                <a:gd name="connsiteX26" fmla="*/ 171865 w 3437292"/>
                <a:gd name="connsiteY26" fmla="*/ 134176 h 4562990"/>
                <a:gd name="connsiteX27" fmla="*/ 3265428 w 3437292"/>
                <a:gd name="connsiteY27" fmla="*/ 134176 h 4562990"/>
                <a:gd name="connsiteX28" fmla="*/ 3351360 w 3437292"/>
                <a:gd name="connsiteY28" fmla="*/ 268352 h 456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37292" h="4562990">
                  <a:moveTo>
                    <a:pt x="3265428" y="0"/>
                  </a:moveTo>
                  <a:lnTo>
                    <a:pt x="171865" y="0"/>
                  </a:lnTo>
                  <a:cubicBezTo>
                    <a:pt x="77064" y="443"/>
                    <a:pt x="283" y="120329"/>
                    <a:pt x="0" y="268352"/>
                  </a:cubicBezTo>
                  <a:lnTo>
                    <a:pt x="0" y="3489582"/>
                  </a:lnTo>
                  <a:cubicBezTo>
                    <a:pt x="307" y="3637592"/>
                    <a:pt x="77074" y="3757458"/>
                    <a:pt x="171865" y="3757934"/>
                  </a:cubicBezTo>
                  <a:lnTo>
                    <a:pt x="1417883" y="3757934"/>
                  </a:lnTo>
                  <a:lnTo>
                    <a:pt x="1417883" y="4428815"/>
                  </a:lnTo>
                  <a:lnTo>
                    <a:pt x="945255" y="4428815"/>
                  </a:lnTo>
                  <a:lnTo>
                    <a:pt x="945255" y="4562991"/>
                  </a:lnTo>
                  <a:lnTo>
                    <a:pt x="2492037" y="4562991"/>
                  </a:lnTo>
                  <a:lnTo>
                    <a:pt x="2492037" y="4428815"/>
                  </a:lnTo>
                  <a:lnTo>
                    <a:pt x="2019409" y="4428815"/>
                  </a:lnTo>
                  <a:lnTo>
                    <a:pt x="2019409" y="3757934"/>
                  </a:lnTo>
                  <a:lnTo>
                    <a:pt x="3265428" y="3757934"/>
                  </a:lnTo>
                  <a:cubicBezTo>
                    <a:pt x="3360220" y="3757458"/>
                    <a:pt x="3436987" y="3637592"/>
                    <a:pt x="3437293" y="3489582"/>
                  </a:cubicBezTo>
                  <a:lnTo>
                    <a:pt x="3437293" y="268352"/>
                  </a:lnTo>
                  <a:cubicBezTo>
                    <a:pt x="3437009" y="120329"/>
                    <a:pt x="3360228" y="443"/>
                    <a:pt x="3265428" y="0"/>
                  </a:cubicBezTo>
                  <a:close/>
                  <a:moveTo>
                    <a:pt x="1933477" y="4429083"/>
                  </a:moveTo>
                  <a:lnTo>
                    <a:pt x="1503816" y="4429083"/>
                  </a:lnTo>
                  <a:lnTo>
                    <a:pt x="1503816" y="3758203"/>
                  </a:lnTo>
                  <a:lnTo>
                    <a:pt x="1933477" y="3758203"/>
                  </a:lnTo>
                  <a:close/>
                  <a:moveTo>
                    <a:pt x="3351360" y="3489851"/>
                  </a:moveTo>
                  <a:cubicBezTo>
                    <a:pt x="3351360" y="3563956"/>
                    <a:pt x="3312888" y="3624027"/>
                    <a:pt x="3265428" y="3624027"/>
                  </a:cubicBezTo>
                  <a:lnTo>
                    <a:pt x="171865" y="3624027"/>
                  </a:lnTo>
                  <a:cubicBezTo>
                    <a:pt x="124404" y="3624027"/>
                    <a:pt x="85932" y="3563956"/>
                    <a:pt x="85932" y="3489851"/>
                  </a:cubicBezTo>
                  <a:lnTo>
                    <a:pt x="85932" y="268352"/>
                  </a:lnTo>
                  <a:cubicBezTo>
                    <a:pt x="85932" y="194247"/>
                    <a:pt x="124404" y="134176"/>
                    <a:pt x="171865" y="134176"/>
                  </a:cubicBezTo>
                  <a:lnTo>
                    <a:pt x="3265428" y="134176"/>
                  </a:lnTo>
                  <a:cubicBezTo>
                    <a:pt x="3312888" y="134176"/>
                    <a:pt x="3351360" y="194247"/>
                    <a:pt x="3351360" y="268352"/>
                  </a:cubicBezTo>
                  <a:close/>
                </a:path>
              </a:pathLst>
            </a:custGeom>
            <a:solidFill>
              <a:srgbClr val="000000"/>
            </a:solidFill>
            <a:ln w="42962"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EC02C065-BAEE-4A37-A126-97CA18AC7C02}"/>
                </a:ext>
              </a:extLst>
            </p:cNvPr>
            <p:cNvSpPr/>
            <p:nvPr/>
          </p:nvSpPr>
          <p:spPr>
            <a:xfrm>
              <a:off x="4587466" y="746849"/>
              <a:ext cx="3007630" cy="3086987"/>
            </a:xfrm>
            <a:custGeom>
              <a:avLst/>
              <a:gdLst>
                <a:gd name="connsiteX0" fmla="*/ 85932 w 3007630"/>
                <a:gd name="connsiteY0" fmla="*/ 0 h 3086987"/>
                <a:gd name="connsiteX1" fmla="*/ 0 w 3007630"/>
                <a:gd name="connsiteY1" fmla="*/ 0 h 3086987"/>
                <a:gd name="connsiteX2" fmla="*/ 0 w 3007630"/>
                <a:gd name="connsiteY2" fmla="*/ 3086987 h 3086987"/>
                <a:gd name="connsiteX3" fmla="*/ 3007631 w 3007630"/>
                <a:gd name="connsiteY3" fmla="*/ 3086987 h 3086987"/>
                <a:gd name="connsiteX4" fmla="*/ 3007631 w 3007630"/>
                <a:gd name="connsiteY4" fmla="*/ 0 h 3086987"/>
                <a:gd name="connsiteX5" fmla="*/ 85932 w 3007630"/>
                <a:gd name="connsiteY5" fmla="*/ 0 h 3086987"/>
                <a:gd name="connsiteX6" fmla="*/ 2921699 w 3007630"/>
                <a:gd name="connsiteY6" fmla="*/ 2952811 h 3086987"/>
                <a:gd name="connsiteX7" fmla="*/ 85932 w 3007630"/>
                <a:gd name="connsiteY7" fmla="*/ 2952811 h 3086987"/>
                <a:gd name="connsiteX8" fmla="*/ 85932 w 3007630"/>
                <a:gd name="connsiteY8" fmla="*/ 134176 h 3086987"/>
                <a:gd name="connsiteX9" fmla="*/ 2921699 w 3007630"/>
                <a:gd name="connsiteY9" fmla="*/ 134176 h 308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7630" h="3086987">
                  <a:moveTo>
                    <a:pt x="85932" y="0"/>
                  </a:moveTo>
                  <a:lnTo>
                    <a:pt x="0" y="0"/>
                  </a:lnTo>
                  <a:lnTo>
                    <a:pt x="0" y="3086987"/>
                  </a:lnTo>
                  <a:lnTo>
                    <a:pt x="3007631" y="3086987"/>
                  </a:lnTo>
                  <a:lnTo>
                    <a:pt x="3007631" y="0"/>
                  </a:lnTo>
                  <a:lnTo>
                    <a:pt x="85932" y="0"/>
                  </a:lnTo>
                  <a:close/>
                  <a:moveTo>
                    <a:pt x="2921699" y="2952811"/>
                  </a:moveTo>
                  <a:lnTo>
                    <a:pt x="85932" y="2952811"/>
                  </a:lnTo>
                  <a:lnTo>
                    <a:pt x="85932" y="134176"/>
                  </a:lnTo>
                  <a:lnTo>
                    <a:pt x="2921699" y="134176"/>
                  </a:lnTo>
                  <a:close/>
                </a:path>
              </a:pathLst>
            </a:custGeom>
            <a:solidFill>
              <a:srgbClr val="000000"/>
            </a:solidFill>
            <a:ln w="42962" cap="flat">
              <a:noFill/>
              <a:prstDash val="solid"/>
              <a:miter/>
            </a:ln>
          </p:spPr>
          <p:txBody>
            <a:bodyPr rtlCol="0" anchor="ctr"/>
            <a:lstStyle/>
            <a:p>
              <a:endParaRPr lang="en-US"/>
            </a:p>
          </p:txBody>
        </p:sp>
      </p:grpSp>
      <p:sp>
        <p:nvSpPr>
          <p:cNvPr id="41" name="worker Node- Name 2">
            <a:extLst>
              <a:ext uri="{FF2B5EF4-FFF2-40B4-BE49-F238E27FC236}">
                <a16:creationId xmlns:a16="http://schemas.microsoft.com/office/drawing/2014/main" id="{B2DF7C71-3087-46D2-83D1-18DCF4956020}"/>
              </a:ext>
            </a:extLst>
          </p:cNvPr>
          <p:cNvSpPr/>
          <p:nvPr/>
        </p:nvSpPr>
        <p:spPr>
          <a:xfrm>
            <a:off x="4907140" y="4051610"/>
            <a:ext cx="1323279" cy="252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 Node 2</a:t>
            </a:r>
          </a:p>
        </p:txBody>
      </p:sp>
      <p:sp>
        <p:nvSpPr>
          <p:cNvPr id="42" name="Container runtime Docker2">
            <a:extLst>
              <a:ext uri="{FF2B5EF4-FFF2-40B4-BE49-F238E27FC236}">
                <a16:creationId xmlns:a16="http://schemas.microsoft.com/office/drawing/2014/main" id="{A0379EF1-8E5C-4AFA-B2EE-B62410808336}"/>
              </a:ext>
            </a:extLst>
          </p:cNvPr>
          <p:cNvSpPr/>
          <p:nvPr/>
        </p:nvSpPr>
        <p:spPr>
          <a:xfrm>
            <a:off x="4259769" y="3181815"/>
            <a:ext cx="1323279" cy="39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Container runtime Docker</a:t>
            </a:r>
          </a:p>
        </p:txBody>
      </p:sp>
      <p:sp>
        <p:nvSpPr>
          <p:cNvPr id="43" name="kubelet2">
            <a:extLst>
              <a:ext uri="{FF2B5EF4-FFF2-40B4-BE49-F238E27FC236}">
                <a16:creationId xmlns:a16="http://schemas.microsoft.com/office/drawing/2014/main" id="{A214DD83-8A31-4DAE-8A50-E7EA50C58C79}"/>
              </a:ext>
            </a:extLst>
          </p:cNvPr>
          <p:cNvSpPr/>
          <p:nvPr/>
        </p:nvSpPr>
        <p:spPr>
          <a:xfrm>
            <a:off x="6118308" y="3062868"/>
            <a:ext cx="914400" cy="51295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kubelet</a:t>
            </a:r>
            <a:endParaRPr lang="en-US" sz="1200" dirty="0"/>
          </a:p>
        </p:txBody>
      </p:sp>
      <p:sp>
        <p:nvSpPr>
          <p:cNvPr id="54" name="Note 1">
            <a:extLst>
              <a:ext uri="{FF2B5EF4-FFF2-40B4-BE49-F238E27FC236}">
                <a16:creationId xmlns:a16="http://schemas.microsoft.com/office/drawing/2014/main" id="{AFF5B95A-2CCC-4336-B210-0F38CBA97609}"/>
              </a:ext>
            </a:extLst>
          </p:cNvPr>
          <p:cNvSpPr/>
          <p:nvPr/>
        </p:nvSpPr>
        <p:spPr>
          <a:xfrm>
            <a:off x="7511419" y="183700"/>
            <a:ext cx="1201401" cy="4120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accent2"/>
              </a:solidFill>
            </a:endParaRPr>
          </a:p>
        </p:txBody>
      </p:sp>
      <p:sp>
        <p:nvSpPr>
          <p:cNvPr id="14" name="TextBox 13">
            <a:extLst>
              <a:ext uri="{FF2B5EF4-FFF2-40B4-BE49-F238E27FC236}">
                <a16:creationId xmlns:a16="http://schemas.microsoft.com/office/drawing/2014/main" id="{C59A1F6E-0622-41B4-99B9-1369B4232755}"/>
              </a:ext>
            </a:extLst>
          </p:cNvPr>
          <p:cNvSpPr txBox="1"/>
          <p:nvPr/>
        </p:nvSpPr>
        <p:spPr>
          <a:xfrm>
            <a:off x="7707045" y="665073"/>
            <a:ext cx="1005775" cy="2308324"/>
          </a:xfrm>
          <a:prstGeom prst="rect">
            <a:avLst/>
          </a:prstGeom>
          <a:noFill/>
        </p:spPr>
        <p:txBody>
          <a:bodyPr wrap="square">
            <a:spAutoFit/>
          </a:bodyPr>
          <a:lstStyle/>
          <a:p>
            <a:r>
              <a:rPr lang="en-US" sz="1800" dirty="0" err="1">
                <a:solidFill>
                  <a:schemeClr val="tx1"/>
                </a:solidFill>
              </a:rPr>
              <a:t>Kubelet</a:t>
            </a:r>
            <a:r>
              <a:rPr lang="en-US" sz="1800" dirty="0">
                <a:solidFill>
                  <a:schemeClr val="tx1"/>
                </a:solidFill>
              </a:rPr>
              <a:t> is an </a:t>
            </a:r>
            <a:r>
              <a:rPr lang="en-US" sz="1800" dirty="0">
                <a:solidFill>
                  <a:schemeClr val="accent2"/>
                </a:solidFill>
              </a:rPr>
              <a:t>agent</a:t>
            </a:r>
            <a:r>
              <a:rPr lang="en-US" sz="1800" dirty="0">
                <a:solidFill>
                  <a:schemeClr val="tx1"/>
                </a:solidFill>
              </a:rPr>
              <a:t>, which runs on each </a:t>
            </a:r>
            <a:r>
              <a:rPr lang="en-US" sz="1800" dirty="0">
                <a:solidFill>
                  <a:schemeClr val="accent2"/>
                </a:solidFill>
              </a:rPr>
              <a:t>worker node</a:t>
            </a:r>
            <a:r>
              <a:rPr lang="en-US" sz="1800" dirty="0">
                <a:solidFill>
                  <a:schemeClr val="tx1"/>
                </a:solidFill>
              </a:rPr>
              <a:t>.</a:t>
            </a:r>
          </a:p>
        </p:txBody>
      </p:sp>
    </p:spTree>
    <p:extLst>
      <p:ext uri="{BB962C8B-B14F-4D97-AF65-F5344CB8AC3E}">
        <p14:creationId xmlns:p14="http://schemas.microsoft.com/office/powerpoint/2010/main" val="172641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left)">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wipe(left)">
                                      <p:cBhvr>
                                        <p:cTn id="26" dur="5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circle(in)">
                                      <p:cBhvr>
                                        <p:cTn id="31" dur="2000"/>
                                        <p:tgtEl>
                                          <p:spTgt spid="12"/>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circle(in)">
                                      <p:cBhvr>
                                        <p:cTn id="34" dur="20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up)">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41" grpId="0" animBg="1"/>
      <p:bldP spid="42" grpId="0" animBg="1"/>
      <p:bldP spid="43" grpId="0" animBg="1"/>
      <p:bldP spid="14" grpId="0"/>
      <p:bldP spid="1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onitor outline">
            <a:extLst>
              <a:ext uri="{FF2B5EF4-FFF2-40B4-BE49-F238E27FC236}">
                <a16:creationId xmlns:a16="http://schemas.microsoft.com/office/drawing/2014/main" id="{D9F19C22-E030-4511-9C0D-F6F2B2EC5820}"/>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693" y="-594731"/>
            <a:ext cx="4124751" cy="6440448"/>
          </a:xfrm>
        </p:spPr>
      </p:pic>
      <p:sp>
        <p:nvSpPr>
          <p:cNvPr id="7" name="Rectangle 6">
            <a:extLst>
              <a:ext uri="{FF2B5EF4-FFF2-40B4-BE49-F238E27FC236}">
                <a16:creationId xmlns:a16="http://schemas.microsoft.com/office/drawing/2014/main" id="{A7F41E46-0933-473C-9F80-AC62A8B6E264}"/>
              </a:ext>
            </a:extLst>
          </p:cNvPr>
          <p:cNvSpPr/>
          <p:nvPr/>
        </p:nvSpPr>
        <p:spPr>
          <a:xfrm>
            <a:off x="1078551" y="4051610"/>
            <a:ext cx="1323279" cy="252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 Node 1</a:t>
            </a:r>
          </a:p>
        </p:txBody>
      </p:sp>
      <p:sp>
        <p:nvSpPr>
          <p:cNvPr id="8" name="Rectangle 7">
            <a:extLst>
              <a:ext uri="{FF2B5EF4-FFF2-40B4-BE49-F238E27FC236}">
                <a16:creationId xmlns:a16="http://schemas.microsoft.com/office/drawing/2014/main" id="{499DB1BA-3F22-43B0-85DE-93C36295218B}"/>
              </a:ext>
            </a:extLst>
          </p:cNvPr>
          <p:cNvSpPr/>
          <p:nvPr/>
        </p:nvSpPr>
        <p:spPr>
          <a:xfrm>
            <a:off x="431180" y="3181815"/>
            <a:ext cx="1323279" cy="39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Container runtime Docker</a:t>
            </a:r>
          </a:p>
        </p:txBody>
      </p:sp>
      <p:sp>
        <p:nvSpPr>
          <p:cNvPr id="12" name="Hexagon 11">
            <a:extLst>
              <a:ext uri="{FF2B5EF4-FFF2-40B4-BE49-F238E27FC236}">
                <a16:creationId xmlns:a16="http://schemas.microsoft.com/office/drawing/2014/main" id="{16C02907-66AC-4E6E-A492-8038AC0C1C6E}"/>
              </a:ext>
            </a:extLst>
          </p:cNvPr>
          <p:cNvSpPr/>
          <p:nvPr/>
        </p:nvSpPr>
        <p:spPr>
          <a:xfrm>
            <a:off x="2289719" y="3062868"/>
            <a:ext cx="914400" cy="51295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kubelet</a:t>
            </a:r>
            <a:endParaRPr lang="en-US" sz="1200" dirty="0"/>
          </a:p>
        </p:txBody>
      </p:sp>
      <p:grpSp>
        <p:nvGrpSpPr>
          <p:cNvPr id="44" name="Content Placeholder 4" descr="Monitor outline">
            <a:extLst>
              <a:ext uri="{FF2B5EF4-FFF2-40B4-BE49-F238E27FC236}">
                <a16:creationId xmlns:a16="http://schemas.microsoft.com/office/drawing/2014/main" id="{AABF2585-8CB9-4EEE-A960-36B050C8EA1C}"/>
              </a:ext>
            </a:extLst>
          </p:cNvPr>
          <p:cNvGrpSpPr/>
          <p:nvPr/>
        </p:nvGrpSpPr>
        <p:grpSpPr>
          <a:xfrm>
            <a:off x="3881982" y="329633"/>
            <a:ext cx="3437292" cy="4562990"/>
            <a:chOff x="4372635" y="411409"/>
            <a:chExt cx="3437292" cy="4562990"/>
          </a:xfrm>
          <a:solidFill>
            <a:srgbClr val="000000"/>
          </a:solidFill>
        </p:grpSpPr>
        <p:sp>
          <p:nvSpPr>
            <p:cNvPr id="45" name="Freeform: Shape 44">
              <a:extLst>
                <a:ext uri="{FF2B5EF4-FFF2-40B4-BE49-F238E27FC236}">
                  <a16:creationId xmlns:a16="http://schemas.microsoft.com/office/drawing/2014/main" id="{1BAB8D69-1624-44F5-B355-3BCEF7000700}"/>
                </a:ext>
              </a:extLst>
            </p:cNvPr>
            <p:cNvSpPr/>
            <p:nvPr/>
          </p:nvSpPr>
          <p:spPr>
            <a:xfrm>
              <a:off x="4372635" y="411409"/>
              <a:ext cx="3437292" cy="4562990"/>
            </a:xfrm>
            <a:custGeom>
              <a:avLst/>
              <a:gdLst>
                <a:gd name="connsiteX0" fmla="*/ 3265428 w 3437292"/>
                <a:gd name="connsiteY0" fmla="*/ 0 h 4562990"/>
                <a:gd name="connsiteX1" fmla="*/ 171865 w 3437292"/>
                <a:gd name="connsiteY1" fmla="*/ 0 h 4562990"/>
                <a:gd name="connsiteX2" fmla="*/ 0 w 3437292"/>
                <a:gd name="connsiteY2" fmla="*/ 268352 h 4562990"/>
                <a:gd name="connsiteX3" fmla="*/ 0 w 3437292"/>
                <a:gd name="connsiteY3" fmla="*/ 3489582 h 4562990"/>
                <a:gd name="connsiteX4" fmla="*/ 171865 w 3437292"/>
                <a:gd name="connsiteY4" fmla="*/ 3757934 h 4562990"/>
                <a:gd name="connsiteX5" fmla="*/ 1417883 w 3437292"/>
                <a:gd name="connsiteY5" fmla="*/ 3757934 h 4562990"/>
                <a:gd name="connsiteX6" fmla="*/ 1417883 w 3437292"/>
                <a:gd name="connsiteY6" fmla="*/ 4428815 h 4562990"/>
                <a:gd name="connsiteX7" fmla="*/ 945255 w 3437292"/>
                <a:gd name="connsiteY7" fmla="*/ 4428815 h 4562990"/>
                <a:gd name="connsiteX8" fmla="*/ 945255 w 3437292"/>
                <a:gd name="connsiteY8" fmla="*/ 4562991 h 4562990"/>
                <a:gd name="connsiteX9" fmla="*/ 2492037 w 3437292"/>
                <a:gd name="connsiteY9" fmla="*/ 4562991 h 4562990"/>
                <a:gd name="connsiteX10" fmla="*/ 2492037 w 3437292"/>
                <a:gd name="connsiteY10" fmla="*/ 4428815 h 4562990"/>
                <a:gd name="connsiteX11" fmla="*/ 2019409 w 3437292"/>
                <a:gd name="connsiteY11" fmla="*/ 4428815 h 4562990"/>
                <a:gd name="connsiteX12" fmla="*/ 2019409 w 3437292"/>
                <a:gd name="connsiteY12" fmla="*/ 3757934 h 4562990"/>
                <a:gd name="connsiteX13" fmla="*/ 3265428 w 3437292"/>
                <a:gd name="connsiteY13" fmla="*/ 3757934 h 4562990"/>
                <a:gd name="connsiteX14" fmla="*/ 3437293 w 3437292"/>
                <a:gd name="connsiteY14" fmla="*/ 3489582 h 4562990"/>
                <a:gd name="connsiteX15" fmla="*/ 3437293 w 3437292"/>
                <a:gd name="connsiteY15" fmla="*/ 268352 h 4562990"/>
                <a:gd name="connsiteX16" fmla="*/ 3265428 w 3437292"/>
                <a:gd name="connsiteY16" fmla="*/ 0 h 4562990"/>
                <a:gd name="connsiteX17" fmla="*/ 1933477 w 3437292"/>
                <a:gd name="connsiteY17" fmla="*/ 4429083 h 4562990"/>
                <a:gd name="connsiteX18" fmla="*/ 1503816 w 3437292"/>
                <a:gd name="connsiteY18" fmla="*/ 4429083 h 4562990"/>
                <a:gd name="connsiteX19" fmla="*/ 1503816 w 3437292"/>
                <a:gd name="connsiteY19" fmla="*/ 3758203 h 4562990"/>
                <a:gd name="connsiteX20" fmla="*/ 1933477 w 3437292"/>
                <a:gd name="connsiteY20" fmla="*/ 3758203 h 4562990"/>
                <a:gd name="connsiteX21" fmla="*/ 3351360 w 3437292"/>
                <a:gd name="connsiteY21" fmla="*/ 3489851 h 4562990"/>
                <a:gd name="connsiteX22" fmla="*/ 3265428 w 3437292"/>
                <a:gd name="connsiteY22" fmla="*/ 3624027 h 4562990"/>
                <a:gd name="connsiteX23" fmla="*/ 171865 w 3437292"/>
                <a:gd name="connsiteY23" fmla="*/ 3624027 h 4562990"/>
                <a:gd name="connsiteX24" fmla="*/ 85932 w 3437292"/>
                <a:gd name="connsiteY24" fmla="*/ 3489851 h 4562990"/>
                <a:gd name="connsiteX25" fmla="*/ 85932 w 3437292"/>
                <a:gd name="connsiteY25" fmla="*/ 268352 h 4562990"/>
                <a:gd name="connsiteX26" fmla="*/ 171865 w 3437292"/>
                <a:gd name="connsiteY26" fmla="*/ 134176 h 4562990"/>
                <a:gd name="connsiteX27" fmla="*/ 3265428 w 3437292"/>
                <a:gd name="connsiteY27" fmla="*/ 134176 h 4562990"/>
                <a:gd name="connsiteX28" fmla="*/ 3351360 w 3437292"/>
                <a:gd name="connsiteY28" fmla="*/ 268352 h 456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37292" h="4562990">
                  <a:moveTo>
                    <a:pt x="3265428" y="0"/>
                  </a:moveTo>
                  <a:lnTo>
                    <a:pt x="171865" y="0"/>
                  </a:lnTo>
                  <a:cubicBezTo>
                    <a:pt x="77064" y="443"/>
                    <a:pt x="283" y="120329"/>
                    <a:pt x="0" y="268352"/>
                  </a:cubicBezTo>
                  <a:lnTo>
                    <a:pt x="0" y="3489582"/>
                  </a:lnTo>
                  <a:cubicBezTo>
                    <a:pt x="307" y="3637592"/>
                    <a:pt x="77074" y="3757458"/>
                    <a:pt x="171865" y="3757934"/>
                  </a:cubicBezTo>
                  <a:lnTo>
                    <a:pt x="1417883" y="3757934"/>
                  </a:lnTo>
                  <a:lnTo>
                    <a:pt x="1417883" y="4428815"/>
                  </a:lnTo>
                  <a:lnTo>
                    <a:pt x="945255" y="4428815"/>
                  </a:lnTo>
                  <a:lnTo>
                    <a:pt x="945255" y="4562991"/>
                  </a:lnTo>
                  <a:lnTo>
                    <a:pt x="2492037" y="4562991"/>
                  </a:lnTo>
                  <a:lnTo>
                    <a:pt x="2492037" y="4428815"/>
                  </a:lnTo>
                  <a:lnTo>
                    <a:pt x="2019409" y="4428815"/>
                  </a:lnTo>
                  <a:lnTo>
                    <a:pt x="2019409" y="3757934"/>
                  </a:lnTo>
                  <a:lnTo>
                    <a:pt x="3265428" y="3757934"/>
                  </a:lnTo>
                  <a:cubicBezTo>
                    <a:pt x="3360220" y="3757458"/>
                    <a:pt x="3436987" y="3637592"/>
                    <a:pt x="3437293" y="3489582"/>
                  </a:cubicBezTo>
                  <a:lnTo>
                    <a:pt x="3437293" y="268352"/>
                  </a:lnTo>
                  <a:cubicBezTo>
                    <a:pt x="3437009" y="120329"/>
                    <a:pt x="3360228" y="443"/>
                    <a:pt x="3265428" y="0"/>
                  </a:cubicBezTo>
                  <a:close/>
                  <a:moveTo>
                    <a:pt x="1933477" y="4429083"/>
                  </a:moveTo>
                  <a:lnTo>
                    <a:pt x="1503816" y="4429083"/>
                  </a:lnTo>
                  <a:lnTo>
                    <a:pt x="1503816" y="3758203"/>
                  </a:lnTo>
                  <a:lnTo>
                    <a:pt x="1933477" y="3758203"/>
                  </a:lnTo>
                  <a:close/>
                  <a:moveTo>
                    <a:pt x="3351360" y="3489851"/>
                  </a:moveTo>
                  <a:cubicBezTo>
                    <a:pt x="3351360" y="3563956"/>
                    <a:pt x="3312888" y="3624027"/>
                    <a:pt x="3265428" y="3624027"/>
                  </a:cubicBezTo>
                  <a:lnTo>
                    <a:pt x="171865" y="3624027"/>
                  </a:lnTo>
                  <a:cubicBezTo>
                    <a:pt x="124404" y="3624027"/>
                    <a:pt x="85932" y="3563956"/>
                    <a:pt x="85932" y="3489851"/>
                  </a:cubicBezTo>
                  <a:lnTo>
                    <a:pt x="85932" y="268352"/>
                  </a:lnTo>
                  <a:cubicBezTo>
                    <a:pt x="85932" y="194247"/>
                    <a:pt x="124404" y="134176"/>
                    <a:pt x="171865" y="134176"/>
                  </a:cubicBezTo>
                  <a:lnTo>
                    <a:pt x="3265428" y="134176"/>
                  </a:lnTo>
                  <a:cubicBezTo>
                    <a:pt x="3312888" y="134176"/>
                    <a:pt x="3351360" y="194247"/>
                    <a:pt x="3351360" y="268352"/>
                  </a:cubicBezTo>
                  <a:close/>
                </a:path>
              </a:pathLst>
            </a:custGeom>
            <a:solidFill>
              <a:srgbClr val="000000"/>
            </a:solidFill>
            <a:ln w="42962"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EC02C065-BAEE-4A37-A126-97CA18AC7C02}"/>
                </a:ext>
              </a:extLst>
            </p:cNvPr>
            <p:cNvSpPr/>
            <p:nvPr/>
          </p:nvSpPr>
          <p:spPr>
            <a:xfrm>
              <a:off x="4587466" y="746849"/>
              <a:ext cx="3007630" cy="3086987"/>
            </a:xfrm>
            <a:custGeom>
              <a:avLst/>
              <a:gdLst>
                <a:gd name="connsiteX0" fmla="*/ 85932 w 3007630"/>
                <a:gd name="connsiteY0" fmla="*/ 0 h 3086987"/>
                <a:gd name="connsiteX1" fmla="*/ 0 w 3007630"/>
                <a:gd name="connsiteY1" fmla="*/ 0 h 3086987"/>
                <a:gd name="connsiteX2" fmla="*/ 0 w 3007630"/>
                <a:gd name="connsiteY2" fmla="*/ 3086987 h 3086987"/>
                <a:gd name="connsiteX3" fmla="*/ 3007631 w 3007630"/>
                <a:gd name="connsiteY3" fmla="*/ 3086987 h 3086987"/>
                <a:gd name="connsiteX4" fmla="*/ 3007631 w 3007630"/>
                <a:gd name="connsiteY4" fmla="*/ 0 h 3086987"/>
                <a:gd name="connsiteX5" fmla="*/ 85932 w 3007630"/>
                <a:gd name="connsiteY5" fmla="*/ 0 h 3086987"/>
                <a:gd name="connsiteX6" fmla="*/ 2921699 w 3007630"/>
                <a:gd name="connsiteY6" fmla="*/ 2952811 h 3086987"/>
                <a:gd name="connsiteX7" fmla="*/ 85932 w 3007630"/>
                <a:gd name="connsiteY7" fmla="*/ 2952811 h 3086987"/>
                <a:gd name="connsiteX8" fmla="*/ 85932 w 3007630"/>
                <a:gd name="connsiteY8" fmla="*/ 134176 h 3086987"/>
                <a:gd name="connsiteX9" fmla="*/ 2921699 w 3007630"/>
                <a:gd name="connsiteY9" fmla="*/ 134176 h 308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7630" h="3086987">
                  <a:moveTo>
                    <a:pt x="85932" y="0"/>
                  </a:moveTo>
                  <a:lnTo>
                    <a:pt x="0" y="0"/>
                  </a:lnTo>
                  <a:lnTo>
                    <a:pt x="0" y="3086987"/>
                  </a:lnTo>
                  <a:lnTo>
                    <a:pt x="3007631" y="3086987"/>
                  </a:lnTo>
                  <a:lnTo>
                    <a:pt x="3007631" y="0"/>
                  </a:lnTo>
                  <a:lnTo>
                    <a:pt x="85932" y="0"/>
                  </a:lnTo>
                  <a:close/>
                  <a:moveTo>
                    <a:pt x="2921699" y="2952811"/>
                  </a:moveTo>
                  <a:lnTo>
                    <a:pt x="85932" y="2952811"/>
                  </a:lnTo>
                  <a:lnTo>
                    <a:pt x="85932" y="134176"/>
                  </a:lnTo>
                  <a:lnTo>
                    <a:pt x="2921699" y="134176"/>
                  </a:lnTo>
                  <a:close/>
                </a:path>
              </a:pathLst>
            </a:custGeom>
            <a:solidFill>
              <a:srgbClr val="000000"/>
            </a:solidFill>
            <a:ln w="42962" cap="flat">
              <a:noFill/>
              <a:prstDash val="solid"/>
              <a:miter/>
            </a:ln>
          </p:spPr>
          <p:txBody>
            <a:bodyPr rtlCol="0" anchor="ctr"/>
            <a:lstStyle/>
            <a:p>
              <a:endParaRPr lang="en-US"/>
            </a:p>
          </p:txBody>
        </p:sp>
      </p:grpSp>
      <p:sp>
        <p:nvSpPr>
          <p:cNvPr id="41" name="Rectangle 40">
            <a:extLst>
              <a:ext uri="{FF2B5EF4-FFF2-40B4-BE49-F238E27FC236}">
                <a16:creationId xmlns:a16="http://schemas.microsoft.com/office/drawing/2014/main" id="{B2DF7C71-3087-46D2-83D1-18DCF4956020}"/>
              </a:ext>
            </a:extLst>
          </p:cNvPr>
          <p:cNvSpPr/>
          <p:nvPr/>
        </p:nvSpPr>
        <p:spPr>
          <a:xfrm>
            <a:off x="4907140" y="4051610"/>
            <a:ext cx="1323279" cy="252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 Node 2</a:t>
            </a:r>
          </a:p>
        </p:txBody>
      </p:sp>
      <p:sp>
        <p:nvSpPr>
          <p:cNvPr id="42" name="Rectangle 41">
            <a:extLst>
              <a:ext uri="{FF2B5EF4-FFF2-40B4-BE49-F238E27FC236}">
                <a16:creationId xmlns:a16="http://schemas.microsoft.com/office/drawing/2014/main" id="{A0379EF1-8E5C-4AFA-B2EE-B62410808336}"/>
              </a:ext>
            </a:extLst>
          </p:cNvPr>
          <p:cNvSpPr/>
          <p:nvPr/>
        </p:nvSpPr>
        <p:spPr>
          <a:xfrm>
            <a:off x="4259769" y="3181815"/>
            <a:ext cx="1323279" cy="39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Container runtime Docker</a:t>
            </a:r>
          </a:p>
        </p:txBody>
      </p:sp>
      <p:sp>
        <p:nvSpPr>
          <p:cNvPr id="43" name="Hexagon 42">
            <a:extLst>
              <a:ext uri="{FF2B5EF4-FFF2-40B4-BE49-F238E27FC236}">
                <a16:creationId xmlns:a16="http://schemas.microsoft.com/office/drawing/2014/main" id="{A214DD83-8A31-4DAE-8A50-E7EA50C58C79}"/>
              </a:ext>
            </a:extLst>
          </p:cNvPr>
          <p:cNvSpPr/>
          <p:nvPr/>
        </p:nvSpPr>
        <p:spPr>
          <a:xfrm>
            <a:off x="6118308" y="3062868"/>
            <a:ext cx="914400" cy="51295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kubelet</a:t>
            </a:r>
            <a:endParaRPr lang="en-US" sz="1200" dirty="0"/>
          </a:p>
        </p:txBody>
      </p:sp>
      <p:sp>
        <p:nvSpPr>
          <p:cNvPr id="54" name="Rectangle 53">
            <a:extLst>
              <a:ext uri="{FF2B5EF4-FFF2-40B4-BE49-F238E27FC236}">
                <a16:creationId xmlns:a16="http://schemas.microsoft.com/office/drawing/2014/main" id="{AFF5B95A-2CCC-4336-B210-0F38CBA97609}"/>
              </a:ext>
            </a:extLst>
          </p:cNvPr>
          <p:cNvSpPr/>
          <p:nvPr/>
        </p:nvSpPr>
        <p:spPr>
          <a:xfrm>
            <a:off x="7511419" y="183700"/>
            <a:ext cx="1201401" cy="4120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Primary use is to </a:t>
            </a:r>
            <a:r>
              <a:rPr lang="en-US" sz="2400" dirty="0">
                <a:solidFill>
                  <a:schemeClr val="accent2"/>
                </a:solidFill>
              </a:rPr>
              <a:t>register</a:t>
            </a:r>
            <a:r>
              <a:rPr lang="en-US" sz="2400" dirty="0">
                <a:solidFill>
                  <a:schemeClr val="tx1"/>
                </a:solidFill>
              </a:rPr>
              <a:t> the node with the </a:t>
            </a:r>
            <a:r>
              <a:rPr lang="en-US" sz="2400" dirty="0">
                <a:solidFill>
                  <a:schemeClr val="accent2"/>
                </a:solidFill>
              </a:rPr>
              <a:t>API server.</a:t>
            </a:r>
          </a:p>
        </p:txBody>
      </p:sp>
    </p:spTree>
    <p:extLst>
      <p:ext uri="{BB962C8B-B14F-4D97-AF65-F5344CB8AC3E}">
        <p14:creationId xmlns:p14="http://schemas.microsoft.com/office/powerpoint/2010/main" val="104852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iterate type="lt">
                                    <p:tmPct val="10000"/>
                                  </p:iterate>
                                  <p:childTnLst>
                                    <p:set>
                                      <p:cBhvr>
                                        <p:cTn id="6" dur="1" fill="hold">
                                          <p:stCondLst>
                                            <p:cond delay="0"/>
                                          </p:stCondLst>
                                        </p:cTn>
                                        <p:tgtEl>
                                          <p:spTgt spid="54">
                                            <p:txEl>
                                              <p:pRg st="0" end="0"/>
                                            </p:txEl>
                                          </p:spTgt>
                                        </p:tgtEl>
                                        <p:attrNameLst>
                                          <p:attrName>style.visibility</p:attrName>
                                        </p:attrNameLst>
                                      </p:cBhvr>
                                      <p:to>
                                        <p:strVal val="visible"/>
                                      </p:to>
                                    </p:set>
                                    <p:animEffect transition="in" filter="wipe(left)">
                                      <p:cBhvr>
                                        <p:cTn id="7" dur="500"/>
                                        <p:tgtEl>
                                          <p:spTgt spid="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iterate type="lt">
                                    <p:tmAbs val="0"/>
                                  </p:iterate>
                                  <p:childTnLst>
                                    <p:set>
                                      <p:cBhvr>
                                        <p:cTn id="11" dur="1" fill="hold">
                                          <p:stCondLst>
                                            <p:cond delay="0"/>
                                          </p:stCondLst>
                                        </p:cTn>
                                        <p:tgtEl>
                                          <p:spTgt spid="54">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onitor outline">
            <a:extLst>
              <a:ext uri="{FF2B5EF4-FFF2-40B4-BE49-F238E27FC236}">
                <a16:creationId xmlns:a16="http://schemas.microsoft.com/office/drawing/2014/main" id="{D9F19C22-E030-4511-9C0D-F6F2B2EC5820}"/>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693" y="-594731"/>
            <a:ext cx="4124751" cy="6440448"/>
          </a:xfrm>
        </p:spPr>
      </p:pic>
      <p:sp>
        <p:nvSpPr>
          <p:cNvPr id="7" name="Rectangle 6">
            <a:extLst>
              <a:ext uri="{FF2B5EF4-FFF2-40B4-BE49-F238E27FC236}">
                <a16:creationId xmlns:a16="http://schemas.microsoft.com/office/drawing/2014/main" id="{A7F41E46-0933-473C-9F80-AC62A8B6E264}"/>
              </a:ext>
            </a:extLst>
          </p:cNvPr>
          <p:cNvSpPr/>
          <p:nvPr/>
        </p:nvSpPr>
        <p:spPr>
          <a:xfrm>
            <a:off x="1078551" y="4051610"/>
            <a:ext cx="1323279" cy="252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 Node 1</a:t>
            </a:r>
          </a:p>
        </p:txBody>
      </p:sp>
      <p:sp>
        <p:nvSpPr>
          <p:cNvPr id="8" name="Rectangle 7">
            <a:extLst>
              <a:ext uri="{FF2B5EF4-FFF2-40B4-BE49-F238E27FC236}">
                <a16:creationId xmlns:a16="http://schemas.microsoft.com/office/drawing/2014/main" id="{499DB1BA-3F22-43B0-85DE-93C36295218B}"/>
              </a:ext>
            </a:extLst>
          </p:cNvPr>
          <p:cNvSpPr/>
          <p:nvPr/>
        </p:nvSpPr>
        <p:spPr>
          <a:xfrm>
            <a:off x="431180" y="3181815"/>
            <a:ext cx="1323279" cy="39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Container runtime Docker</a:t>
            </a:r>
          </a:p>
        </p:txBody>
      </p:sp>
      <p:sp>
        <p:nvSpPr>
          <p:cNvPr id="12" name="Hexagon 11">
            <a:extLst>
              <a:ext uri="{FF2B5EF4-FFF2-40B4-BE49-F238E27FC236}">
                <a16:creationId xmlns:a16="http://schemas.microsoft.com/office/drawing/2014/main" id="{16C02907-66AC-4E6E-A492-8038AC0C1C6E}"/>
              </a:ext>
            </a:extLst>
          </p:cNvPr>
          <p:cNvSpPr/>
          <p:nvPr/>
        </p:nvSpPr>
        <p:spPr>
          <a:xfrm>
            <a:off x="2289719" y="3062868"/>
            <a:ext cx="914400" cy="51295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kubelet</a:t>
            </a:r>
            <a:endParaRPr lang="en-US" sz="1200" dirty="0"/>
          </a:p>
        </p:txBody>
      </p:sp>
      <p:grpSp>
        <p:nvGrpSpPr>
          <p:cNvPr id="17" name="Group 16">
            <a:extLst>
              <a:ext uri="{FF2B5EF4-FFF2-40B4-BE49-F238E27FC236}">
                <a16:creationId xmlns:a16="http://schemas.microsoft.com/office/drawing/2014/main" id="{1A087FAF-166F-468D-AF24-A5C998AB28BA}"/>
              </a:ext>
            </a:extLst>
          </p:cNvPr>
          <p:cNvGrpSpPr/>
          <p:nvPr/>
        </p:nvGrpSpPr>
        <p:grpSpPr>
          <a:xfrm>
            <a:off x="758281" y="1699866"/>
            <a:ext cx="1821052" cy="673797"/>
            <a:chOff x="2445834" y="2133600"/>
            <a:chExt cx="1644240" cy="673797"/>
          </a:xfrm>
        </p:grpSpPr>
        <p:pic>
          <p:nvPicPr>
            <p:cNvPr id="15" name="Picture 14">
              <a:extLst>
                <a:ext uri="{FF2B5EF4-FFF2-40B4-BE49-F238E27FC236}">
                  <a16:creationId xmlns:a16="http://schemas.microsoft.com/office/drawing/2014/main" id="{7B37869F-239D-4708-AC49-BD93C41340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9385" y="2571750"/>
              <a:ext cx="371708" cy="235647"/>
            </a:xfrm>
            <a:prstGeom prst="rect">
              <a:avLst/>
            </a:prstGeom>
          </p:spPr>
        </p:pic>
        <p:sp>
          <p:nvSpPr>
            <p:cNvPr id="16" name="Rectangle 15">
              <a:extLst>
                <a:ext uri="{FF2B5EF4-FFF2-40B4-BE49-F238E27FC236}">
                  <a16:creationId xmlns:a16="http://schemas.microsoft.com/office/drawing/2014/main" id="{77CBFBB9-7B5F-4BF0-8A4E-668F9A66E466}"/>
                </a:ext>
              </a:extLst>
            </p:cNvPr>
            <p:cNvSpPr/>
            <p:nvPr/>
          </p:nvSpPr>
          <p:spPr>
            <a:xfrm>
              <a:off x="2445834" y="2133600"/>
              <a:ext cx="724791" cy="6737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B4B7CB9-7F47-497F-B867-5FECA5187F93}"/>
                </a:ext>
              </a:extLst>
            </p:cNvPr>
            <p:cNvSpPr/>
            <p:nvPr/>
          </p:nvSpPr>
          <p:spPr>
            <a:xfrm>
              <a:off x="3365283" y="2133600"/>
              <a:ext cx="724791" cy="6737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42360B60-95CD-4EFE-8D65-E7CAB22B30C3}"/>
              </a:ext>
            </a:extLst>
          </p:cNvPr>
          <p:cNvSpPr/>
          <p:nvPr/>
        </p:nvSpPr>
        <p:spPr>
          <a:xfrm>
            <a:off x="758281" y="1699866"/>
            <a:ext cx="802731" cy="30344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web-app 1</a:t>
            </a:r>
          </a:p>
        </p:txBody>
      </p:sp>
      <p:sp>
        <p:nvSpPr>
          <p:cNvPr id="27" name="Rectangle 26">
            <a:extLst>
              <a:ext uri="{FF2B5EF4-FFF2-40B4-BE49-F238E27FC236}">
                <a16:creationId xmlns:a16="http://schemas.microsoft.com/office/drawing/2014/main" id="{00804A93-6EB4-4E0F-A5A2-1E33585D6911}"/>
              </a:ext>
            </a:extLst>
          </p:cNvPr>
          <p:cNvSpPr/>
          <p:nvPr/>
        </p:nvSpPr>
        <p:spPr>
          <a:xfrm>
            <a:off x="1776602" y="1699866"/>
            <a:ext cx="802731" cy="30344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web-app 2</a:t>
            </a:r>
          </a:p>
        </p:txBody>
      </p:sp>
      <p:pic>
        <p:nvPicPr>
          <p:cNvPr id="28" name="Picture 27">
            <a:extLst>
              <a:ext uri="{FF2B5EF4-FFF2-40B4-BE49-F238E27FC236}">
                <a16:creationId xmlns:a16="http://schemas.microsoft.com/office/drawing/2014/main" id="{069331E0-327F-4F44-BE18-A1E6AE91B1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2127" y="2123380"/>
            <a:ext cx="411679" cy="235647"/>
          </a:xfrm>
          <a:prstGeom prst="rect">
            <a:avLst/>
          </a:prstGeom>
        </p:spPr>
      </p:pic>
      <p:grpSp>
        <p:nvGrpSpPr>
          <p:cNvPr id="44" name="Content Placeholder 4" descr="Monitor outline">
            <a:extLst>
              <a:ext uri="{FF2B5EF4-FFF2-40B4-BE49-F238E27FC236}">
                <a16:creationId xmlns:a16="http://schemas.microsoft.com/office/drawing/2014/main" id="{AABF2585-8CB9-4EEE-A960-36B050C8EA1C}"/>
              </a:ext>
            </a:extLst>
          </p:cNvPr>
          <p:cNvGrpSpPr/>
          <p:nvPr/>
        </p:nvGrpSpPr>
        <p:grpSpPr>
          <a:xfrm>
            <a:off x="3881982" y="329633"/>
            <a:ext cx="3437292" cy="4562990"/>
            <a:chOff x="4372635" y="411409"/>
            <a:chExt cx="3437292" cy="4562990"/>
          </a:xfrm>
          <a:solidFill>
            <a:srgbClr val="000000"/>
          </a:solidFill>
        </p:grpSpPr>
        <p:sp>
          <p:nvSpPr>
            <p:cNvPr id="45" name="Freeform: Shape 44">
              <a:extLst>
                <a:ext uri="{FF2B5EF4-FFF2-40B4-BE49-F238E27FC236}">
                  <a16:creationId xmlns:a16="http://schemas.microsoft.com/office/drawing/2014/main" id="{1BAB8D69-1624-44F5-B355-3BCEF7000700}"/>
                </a:ext>
              </a:extLst>
            </p:cNvPr>
            <p:cNvSpPr/>
            <p:nvPr/>
          </p:nvSpPr>
          <p:spPr>
            <a:xfrm>
              <a:off x="4372635" y="411409"/>
              <a:ext cx="3437292" cy="4562990"/>
            </a:xfrm>
            <a:custGeom>
              <a:avLst/>
              <a:gdLst>
                <a:gd name="connsiteX0" fmla="*/ 3265428 w 3437292"/>
                <a:gd name="connsiteY0" fmla="*/ 0 h 4562990"/>
                <a:gd name="connsiteX1" fmla="*/ 171865 w 3437292"/>
                <a:gd name="connsiteY1" fmla="*/ 0 h 4562990"/>
                <a:gd name="connsiteX2" fmla="*/ 0 w 3437292"/>
                <a:gd name="connsiteY2" fmla="*/ 268352 h 4562990"/>
                <a:gd name="connsiteX3" fmla="*/ 0 w 3437292"/>
                <a:gd name="connsiteY3" fmla="*/ 3489582 h 4562990"/>
                <a:gd name="connsiteX4" fmla="*/ 171865 w 3437292"/>
                <a:gd name="connsiteY4" fmla="*/ 3757934 h 4562990"/>
                <a:gd name="connsiteX5" fmla="*/ 1417883 w 3437292"/>
                <a:gd name="connsiteY5" fmla="*/ 3757934 h 4562990"/>
                <a:gd name="connsiteX6" fmla="*/ 1417883 w 3437292"/>
                <a:gd name="connsiteY6" fmla="*/ 4428815 h 4562990"/>
                <a:gd name="connsiteX7" fmla="*/ 945255 w 3437292"/>
                <a:gd name="connsiteY7" fmla="*/ 4428815 h 4562990"/>
                <a:gd name="connsiteX8" fmla="*/ 945255 w 3437292"/>
                <a:gd name="connsiteY8" fmla="*/ 4562991 h 4562990"/>
                <a:gd name="connsiteX9" fmla="*/ 2492037 w 3437292"/>
                <a:gd name="connsiteY9" fmla="*/ 4562991 h 4562990"/>
                <a:gd name="connsiteX10" fmla="*/ 2492037 w 3437292"/>
                <a:gd name="connsiteY10" fmla="*/ 4428815 h 4562990"/>
                <a:gd name="connsiteX11" fmla="*/ 2019409 w 3437292"/>
                <a:gd name="connsiteY11" fmla="*/ 4428815 h 4562990"/>
                <a:gd name="connsiteX12" fmla="*/ 2019409 w 3437292"/>
                <a:gd name="connsiteY12" fmla="*/ 3757934 h 4562990"/>
                <a:gd name="connsiteX13" fmla="*/ 3265428 w 3437292"/>
                <a:gd name="connsiteY13" fmla="*/ 3757934 h 4562990"/>
                <a:gd name="connsiteX14" fmla="*/ 3437293 w 3437292"/>
                <a:gd name="connsiteY14" fmla="*/ 3489582 h 4562990"/>
                <a:gd name="connsiteX15" fmla="*/ 3437293 w 3437292"/>
                <a:gd name="connsiteY15" fmla="*/ 268352 h 4562990"/>
                <a:gd name="connsiteX16" fmla="*/ 3265428 w 3437292"/>
                <a:gd name="connsiteY16" fmla="*/ 0 h 4562990"/>
                <a:gd name="connsiteX17" fmla="*/ 1933477 w 3437292"/>
                <a:gd name="connsiteY17" fmla="*/ 4429083 h 4562990"/>
                <a:gd name="connsiteX18" fmla="*/ 1503816 w 3437292"/>
                <a:gd name="connsiteY18" fmla="*/ 4429083 h 4562990"/>
                <a:gd name="connsiteX19" fmla="*/ 1503816 w 3437292"/>
                <a:gd name="connsiteY19" fmla="*/ 3758203 h 4562990"/>
                <a:gd name="connsiteX20" fmla="*/ 1933477 w 3437292"/>
                <a:gd name="connsiteY20" fmla="*/ 3758203 h 4562990"/>
                <a:gd name="connsiteX21" fmla="*/ 3351360 w 3437292"/>
                <a:gd name="connsiteY21" fmla="*/ 3489851 h 4562990"/>
                <a:gd name="connsiteX22" fmla="*/ 3265428 w 3437292"/>
                <a:gd name="connsiteY22" fmla="*/ 3624027 h 4562990"/>
                <a:gd name="connsiteX23" fmla="*/ 171865 w 3437292"/>
                <a:gd name="connsiteY23" fmla="*/ 3624027 h 4562990"/>
                <a:gd name="connsiteX24" fmla="*/ 85932 w 3437292"/>
                <a:gd name="connsiteY24" fmla="*/ 3489851 h 4562990"/>
                <a:gd name="connsiteX25" fmla="*/ 85932 w 3437292"/>
                <a:gd name="connsiteY25" fmla="*/ 268352 h 4562990"/>
                <a:gd name="connsiteX26" fmla="*/ 171865 w 3437292"/>
                <a:gd name="connsiteY26" fmla="*/ 134176 h 4562990"/>
                <a:gd name="connsiteX27" fmla="*/ 3265428 w 3437292"/>
                <a:gd name="connsiteY27" fmla="*/ 134176 h 4562990"/>
                <a:gd name="connsiteX28" fmla="*/ 3351360 w 3437292"/>
                <a:gd name="connsiteY28" fmla="*/ 268352 h 456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37292" h="4562990">
                  <a:moveTo>
                    <a:pt x="3265428" y="0"/>
                  </a:moveTo>
                  <a:lnTo>
                    <a:pt x="171865" y="0"/>
                  </a:lnTo>
                  <a:cubicBezTo>
                    <a:pt x="77064" y="443"/>
                    <a:pt x="283" y="120329"/>
                    <a:pt x="0" y="268352"/>
                  </a:cubicBezTo>
                  <a:lnTo>
                    <a:pt x="0" y="3489582"/>
                  </a:lnTo>
                  <a:cubicBezTo>
                    <a:pt x="307" y="3637592"/>
                    <a:pt x="77074" y="3757458"/>
                    <a:pt x="171865" y="3757934"/>
                  </a:cubicBezTo>
                  <a:lnTo>
                    <a:pt x="1417883" y="3757934"/>
                  </a:lnTo>
                  <a:lnTo>
                    <a:pt x="1417883" y="4428815"/>
                  </a:lnTo>
                  <a:lnTo>
                    <a:pt x="945255" y="4428815"/>
                  </a:lnTo>
                  <a:lnTo>
                    <a:pt x="945255" y="4562991"/>
                  </a:lnTo>
                  <a:lnTo>
                    <a:pt x="2492037" y="4562991"/>
                  </a:lnTo>
                  <a:lnTo>
                    <a:pt x="2492037" y="4428815"/>
                  </a:lnTo>
                  <a:lnTo>
                    <a:pt x="2019409" y="4428815"/>
                  </a:lnTo>
                  <a:lnTo>
                    <a:pt x="2019409" y="3757934"/>
                  </a:lnTo>
                  <a:lnTo>
                    <a:pt x="3265428" y="3757934"/>
                  </a:lnTo>
                  <a:cubicBezTo>
                    <a:pt x="3360220" y="3757458"/>
                    <a:pt x="3436987" y="3637592"/>
                    <a:pt x="3437293" y="3489582"/>
                  </a:cubicBezTo>
                  <a:lnTo>
                    <a:pt x="3437293" y="268352"/>
                  </a:lnTo>
                  <a:cubicBezTo>
                    <a:pt x="3437009" y="120329"/>
                    <a:pt x="3360228" y="443"/>
                    <a:pt x="3265428" y="0"/>
                  </a:cubicBezTo>
                  <a:close/>
                  <a:moveTo>
                    <a:pt x="1933477" y="4429083"/>
                  </a:moveTo>
                  <a:lnTo>
                    <a:pt x="1503816" y="4429083"/>
                  </a:lnTo>
                  <a:lnTo>
                    <a:pt x="1503816" y="3758203"/>
                  </a:lnTo>
                  <a:lnTo>
                    <a:pt x="1933477" y="3758203"/>
                  </a:lnTo>
                  <a:close/>
                  <a:moveTo>
                    <a:pt x="3351360" y="3489851"/>
                  </a:moveTo>
                  <a:cubicBezTo>
                    <a:pt x="3351360" y="3563956"/>
                    <a:pt x="3312888" y="3624027"/>
                    <a:pt x="3265428" y="3624027"/>
                  </a:cubicBezTo>
                  <a:lnTo>
                    <a:pt x="171865" y="3624027"/>
                  </a:lnTo>
                  <a:cubicBezTo>
                    <a:pt x="124404" y="3624027"/>
                    <a:pt x="85932" y="3563956"/>
                    <a:pt x="85932" y="3489851"/>
                  </a:cubicBezTo>
                  <a:lnTo>
                    <a:pt x="85932" y="268352"/>
                  </a:lnTo>
                  <a:cubicBezTo>
                    <a:pt x="85932" y="194247"/>
                    <a:pt x="124404" y="134176"/>
                    <a:pt x="171865" y="134176"/>
                  </a:cubicBezTo>
                  <a:lnTo>
                    <a:pt x="3265428" y="134176"/>
                  </a:lnTo>
                  <a:cubicBezTo>
                    <a:pt x="3312888" y="134176"/>
                    <a:pt x="3351360" y="194247"/>
                    <a:pt x="3351360" y="268352"/>
                  </a:cubicBezTo>
                  <a:close/>
                </a:path>
              </a:pathLst>
            </a:custGeom>
            <a:solidFill>
              <a:srgbClr val="000000"/>
            </a:solidFill>
            <a:ln w="42962"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EC02C065-BAEE-4A37-A126-97CA18AC7C02}"/>
                </a:ext>
              </a:extLst>
            </p:cNvPr>
            <p:cNvSpPr/>
            <p:nvPr/>
          </p:nvSpPr>
          <p:spPr>
            <a:xfrm>
              <a:off x="4587466" y="746849"/>
              <a:ext cx="3007630" cy="3086987"/>
            </a:xfrm>
            <a:custGeom>
              <a:avLst/>
              <a:gdLst>
                <a:gd name="connsiteX0" fmla="*/ 85932 w 3007630"/>
                <a:gd name="connsiteY0" fmla="*/ 0 h 3086987"/>
                <a:gd name="connsiteX1" fmla="*/ 0 w 3007630"/>
                <a:gd name="connsiteY1" fmla="*/ 0 h 3086987"/>
                <a:gd name="connsiteX2" fmla="*/ 0 w 3007630"/>
                <a:gd name="connsiteY2" fmla="*/ 3086987 h 3086987"/>
                <a:gd name="connsiteX3" fmla="*/ 3007631 w 3007630"/>
                <a:gd name="connsiteY3" fmla="*/ 3086987 h 3086987"/>
                <a:gd name="connsiteX4" fmla="*/ 3007631 w 3007630"/>
                <a:gd name="connsiteY4" fmla="*/ 0 h 3086987"/>
                <a:gd name="connsiteX5" fmla="*/ 85932 w 3007630"/>
                <a:gd name="connsiteY5" fmla="*/ 0 h 3086987"/>
                <a:gd name="connsiteX6" fmla="*/ 2921699 w 3007630"/>
                <a:gd name="connsiteY6" fmla="*/ 2952811 h 3086987"/>
                <a:gd name="connsiteX7" fmla="*/ 85932 w 3007630"/>
                <a:gd name="connsiteY7" fmla="*/ 2952811 h 3086987"/>
                <a:gd name="connsiteX8" fmla="*/ 85932 w 3007630"/>
                <a:gd name="connsiteY8" fmla="*/ 134176 h 3086987"/>
                <a:gd name="connsiteX9" fmla="*/ 2921699 w 3007630"/>
                <a:gd name="connsiteY9" fmla="*/ 134176 h 308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7630" h="3086987">
                  <a:moveTo>
                    <a:pt x="85932" y="0"/>
                  </a:moveTo>
                  <a:lnTo>
                    <a:pt x="0" y="0"/>
                  </a:lnTo>
                  <a:lnTo>
                    <a:pt x="0" y="3086987"/>
                  </a:lnTo>
                  <a:lnTo>
                    <a:pt x="3007631" y="3086987"/>
                  </a:lnTo>
                  <a:lnTo>
                    <a:pt x="3007631" y="0"/>
                  </a:lnTo>
                  <a:lnTo>
                    <a:pt x="85932" y="0"/>
                  </a:lnTo>
                  <a:close/>
                  <a:moveTo>
                    <a:pt x="2921699" y="2952811"/>
                  </a:moveTo>
                  <a:lnTo>
                    <a:pt x="85932" y="2952811"/>
                  </a:lnTo>
                  <a:lnTo>
                    <a:pt x="85932" y="134176"/>
                  </a:lnTo>
                  <a:lnTo>
                    <a:pt x="2921699" y="134176"/>
                  </a:lnTo>
                  <a:close/>
                </a:path>
              </a:pathLst>
            </a:custGeom>
            <a:solidFill>
              <a:srgbClr val="000000"/>
            </a:solidFill>
            <a:ln w="42962" cap="flat">
              <a:noFill/>
              <a:prstDash val="solid"/>
              <a:miter/>
            </a:ln>
          </p:spPr>
          <p:txBody>
            <a:bodyPr rtlCol="0" anchor="ctr"/>
            <a:lstStyle/>
            <a:p>
              <a:endParaRPr lang="en-US"/>
            </a:p>
          </p:txBody>
        </p:sp>
      </p:grpSp>
      <p:sp>
        <p:nvSpPr>
          <p:cNvPr id="41" name="Rectangle 40">
            <a:extLst>
              <a:ext uri="{FF2B5EF4-FFF2-40B4-BE49-F238E27FC236}">
                <a16:creationId xmlns:a16="http://schemas.microsoft.com/office/drawing/2014/main" id="{B2DF7C71-3087-46D2-83D1-18DCF4956020}"/>
              </a:ext>
            </a:extLst>
          </p:cNvPr>
          <p:cNvSpPr/>
          <p:nvPr/>
        </p:nvSpPr>
        <p:spPr>
          <a:xfrm>
            <a:off x="4907140" y="4051610"/>
            <a:ext cx="1323279" cy="252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 Node 2</a:t>
            </a:r>
          </a:p>
        </p:txBody>
      </p:sp>
      <p:sp>
        <p:nvSpPr>
          <p:cNvPr id="42" name="Rectangle 41">
            <a:extLst>
              <a:ext uri="{FF2B5EF4-FFF2-40B4-BE49-F238E27FC236}">
                <a16:creationId xmlns:a16="http://schemas.microsoft.com/office/drawing/2014/main" id="{A0379EF1-8E5C-4AFA-B2EE-B62410808336}"/>
              </a:ext>
            </a:extLst>
          </p:cNvPr>
          <p:cNvSpPr/>
          <p:nvPr/>
        </p:nvSpPr>
        <p:spPr>
          <a:xfrm>
            <a:off x="4259769" y="3181815"/>
            <a:ext cx="1323279" cy="39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Container runtime Docker</a:t>
            </a:r>
          </a:p>
        </p:txBody>
      </p:sp>
      <p:sp>
        <p:nvSpPr>
          <p:cNvPr id="43" name="Hexagon 42">
            <a:extLst>
              <a:ext uri="{FF2B5EF4-FFF2-40B4-BE49-F238E27FC236}">
                <a16:creationId xmlns:a16="http://schemas.microsoft.com/office/drawing/2014/main" id="{A214DD83-8A31-4DAE-8A50-E7EA50C58C79}"/>
              </a:ext>
            </a:extLst>
          </p:cNvPr>
          <p:cNvSpPr/>
          <p:nvPr/>
        </p:nvSpPr>
        <p:spPr>
          <a:xfrm>
            <a:off x="6118308" y="3062868"/>
            <a:ext cx="914400" cy="51295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kubelet</a:t>
            </a:r>
            <a:endParaRPr lang="en-US" sz="1200" dirty="0"/>
          </a:p>
        </p:txBody>
      </p:sp>
      <p:grpSp>
        <p:nvGrpSpPr>
          <p:cNvPr id="33" name="Group 32">
            <a:extLst>
              <a:ext uri="{FF2B5EF4-FFF2-40B4-BE49-F238E27FC236}">
                <a16:creationId xmlns:a16="http://schemas.microsoft.com/office/drawing/2014/main" id="{02B07C0C-28AE-4DDA-ADD6-3243F42286D4}"/>
              </a:ext>
            </a:extLst>
          </p:cNvPr>
          <p:cNvGrpSpPr/>
          <p:nvPr/>
        </p:nvGrpSpPr>
        <p:grpSpPr>
          <a:xfrm>
            <a:off x="4586870" y="1699866"/>
            <a:ext cx="1821052" cy="673797"/>
            <a:chOff x="6162985" y="3064223"/>
            <a:chExt cx="1644240" cy="673797"/>
          </a:xfrm>
        </p:grpSpPr>
        <p:grpSp>
          <p:nvGrpSpPr>
            <p:cNvPr id="35" name="Group 34">
              <a:extLst>
                <a:ext uri="{FF2B5EF4-FFF2-40B4-BE49-F238E27FC236}">
                  <a16:creationId xmlns:a16="http://schemas.microsoft.com/office/drawing/2014/main" id="{9DEBC869-A1E4-4444-9C16-71DD69A7DAB5}"/>
                </a:ext>
              </a:extLst>
            </p:cNvPr>
            <p:cNvGrpSpPr/>
            <p:nvPr/>
          </p:nvGrpSpPr>
          <p:grpSpPr>
            <a:xfrm>
              <a:off x="6162985" y="3064223"/>
              <a:ext cx="1644240" cy="673797"/>
              <a:chOff x="2445834" y="2133600"/>
              <a:chExt cx="1644240" cy="673797"/>
            </a:xfrm>
          </p:grpSpPr>
          <p:pic>
            <p:nvPicPr>
              <p:cNvPr id="38" name="Picture 37">
                <a:extLst>
                  <a:ext uri="{FF2B5EF4-FFF2-40B4-BE49-F238E27FC236}">
                    <a16:creationId xmlns:a16="http://schemas.microsoft.com/office/drawing/2014/main" id="{B370D4B3-3428-4141-B586-80ED2C1DDE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9385" y="2571750"/>
                <a:ext cx="371708" cy="235647"/>
              </a:xfrm>
              <a:prstGeom prst="rect">
                <a:avLst/>
              </a:prstGeom>
            </p:spPr>
          </p:pic>
          <p:sp>
            <p:nvSpPr>
              <p:cNvPr id="39" name="Rectangle 38">
                <a:extLst>
                  <a:ext uri="{FF2B5EF4-FFF2-40B4-BE49-F238E27FC236}">
                    <a16:creationId xmlns:a16="http://schemas.microsoft.com/office/drawing/2014/main" id="{CD08FD24-7AD1-4C17-8B9B-14C472538A28}"/>
                  </a:ext>
                </a:extLst>
              </p:cNvPr>
              <p:cNvSpPr/>
              <p:nvPr/>
            </p:nvSpPr>
            <p:spPr>
              <a:xfrm>
                <a:off x="2445834" y="2133600"/>
                <a:ext cx="724791" cy="6737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F022BA8-15C3-4792-951B-5AEA63E75504}"/>
                  </a:ext>
                </a:extLst>
              </p:cNvPr>
              <p:cNvSpPr/>
              <p:nvPr/>
            </p:nvSpPr>
            <p:spPr>
              <a:xfrm>
                <a:off x="3365283" y="2133600"/>
                <a:ext cx="724791" cy="6737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99752F62-6020-4456-9DF8-6507FC33C0B7}"/>
                </a:ext>
              </a:extLst>
            </p:cNvPr>
            <p:cNvSpPr/>
            <p:nvPr/>
          </p:nvSpPr>
          <p:spPr>
            <a:xfrm>
              <a:off x="6162985" y="3064223"/>
              <a:ext cx="724791" cy="30344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web-app 3</a:t>
              </a:r>
            </a:p>
          </p:txBody>
        </p:sp>
        <p:sp>
          <p:nvSpPr>
            <p:cNvPr id="37" name="Rectangle 36">
              <a:extLst>
                <a:ext uri="{FF2B5EF4-FFF2-40B4-BE49-F238E27FC236}">
                  <a16:creationId xmlns:a16="http://schemas.microsoft.com/office/drawing/2014/main" id="{791E6F16-2715-4C34-9BC6-85D180D7C80C}"/>
                </a:ext>
              </a:extLst>
            </p:cNvPr>
            <p:cNvSpPr/>
            <p:nvPr/>
          </p:nvSpPr>
          <p:spPr>
            <a:xfrm>
              <a:off x="7082434" y="3064223"/>
              <a:ext cx="724791" cy="30344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web-app 4</a:t>
              </a:r>
            </a:p>
          </p:txBody>
        </p:sp>
      </p:grpSp>
      <p:pic>
        <p:nvPicPr>
          <p:cNvPr id="34" name="Picture 33">
            <a:extLst>
              <a:ext uri="{FF2B5EF4-FFF2-40B4-BE49-F238E27FC236}">
                <a16:creationId xmlns:a16="http://schemas.microsoft.com/office/drawing/2014/main" id="{8E8450B7-79F0-46BE-B4E3-D7E7466FAA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0716" y="2123380"/>
            <a:ext cx="411679" cy="235647"/>
          </a:xfrm>
          <a:prstGeom prst="rect">
            <a:avLst/>
          </a:prstGeom>
        </p:spPr>
      </p:pic>
      <p:sp>
        <p:nvSpPr>
          <p:cNvPr id="47" name="Arrow: Up-Down 46">
            <a:extLst>
              <a:ext uri="{FF2B5EF4-FFF2-40B4-BE49-F238E27FC236}">
                <a16:creationId xmlns:a16="http://schemas.microsoft.com/office/drawing/2014/main" id="{CF03439A-4A2C-4037-873A-381A41C2E5A6}"/>
              </a:ext>
            </a:extLst>
          </p:cNvPr>
          <p:cNvSpPr/>
          <p:nvPr/>
        </p:nvSpPr>
        <p:spPr>
          <a:xfrm rot="19198861">
            <a:off x="6204584" y="2281780"/>
            <a:ext cx="230453" cy="85464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Up-Down 47">
            <a:extLst>
              <a:ext uri="{FF2B5EF4-FFF2-40B4-BE49-F238E27FC236}">
                <a16:creationId xmlns:a16="http://schemas.microsoft.com/office/drawing/2014/main" id="{4BA725CC-7C3D-4F70-B4B2-68B7DB01EC18}"/>
              </a:ext>
            </a:extLst>
          </p:cNvPr>
          <p:cNvSpPr/>
          <p:nvPr/>
        </p:nvSpPr>
        <p:spPr>
          <a:xfrm rot="19198861">
            <a:off x="2449337" y="2294463"/>
            <a:ext cx="230453" cy="85464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Up-Down 49">
            <a:extLst>
              <a:ext uri="{FF2B5EF4-FFF2-40B4-BE49-F238E27FC236}">
                <a16:creationId xmlns:a16="http://schemas.microsoft.com/office/drawing/2014/main" id="{FC4D8FCE-CF29-4AAE-91F2-120FDF80537A}"/>
              </a:ext>
            </a:extLst>
          </p:cNvPr>
          <p:cNvSpPr/>
          <p:nvPr/>
        </p:nvSpPr>
        <p:spPr>
          <a:xfrm rot="18499507">
            <a:off x="1759723" y="2155281"/>
            <a:ext cx="230453" cy="127863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Up-Down 50">
            <a:extLst>
              <a:ext uri="{FF2B5EF4-FFF2-40B4-BE49-F238E27FC236}">
                <a16:creationId xmlns:a16="http://schemas.microsoft.com/office/drawing/2014/main" id="{66681F1F-4AE4-4ED7-B9B2-5C4E575864B5}"/>
              </a:ext>
            </a:extLst>
          </p:cNvPr>
          <p:cNvSpPr/>
          <p:nvPr/>
        </p:nvSpPr>
        <p:spPr>
          <a:xfrm rot="18499507">
            <a:off x="5542188" y="2164934"/>
            <a:ext cx="230453" cy="127863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BCED974-3C37-4EC0-A0C6-F55233B51079}"/>
              </a:ext>
            </a:extLst>
          </p:cNvPr>
          <p:cNvSpPr/>
          <p:nvPr/>
        </p:nvSpPr>
        <p:spPr>
          <a:xfrm>
            <a:off x="7511419" y="183700"/>
            <a:ext cx="1394688" cy="4120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Kubelet interacts with both the </a:t>
            </a:r>
            <a:r>
              <a:rPr lang="en-US" sz="2400" dirty="0">
                <a:solidFill>
                  <a:schemeClr val="accent2"/>
                </a:solidFill>
              </a:rPr>
              <a:t>container</a:t>
            </a:r>
            <a:r>
              <a:rPr lang="en-US" sz="2400" dirty="0">
                <a:solidFill>
                  <a:schemeClr val="tx1"/>
                </a:solidFill>
              </a:rPr>
              <a:t> and the </a:t>
            </a:r>
            <a:r>
              <a:rPr lang="en-US" sz="2400" dirty="0">
                <a:solidFill>
                  <a:schemeClr val="accent2"/>
                </a:solidFill>
              </a:rPr>
              <a:t>node</a:t>
            </a:r>
            <a:r>
              <a:rPr lang="en-US" sz="2400" dirty="0">
                <a:solidFill>
                  <a:schemeClr val="tx1"/>
                </a:solidFill>
              </a:rPr>
              <a:t>.</a:t>
            </a:r>
          </a:p>
        </p:txBody>
      </p:sp>
      <p:sp>
        <p:nvSpPr>
          <p:cNvPr id="32" name="Arrow: Up-Down 31">
            <a:extLst>
              <a:ext uri="{FF2B5EF4-FFF2-40B4-BE49-F238E27FC236}">
                <a16:creationId xmlns:a16="http://schemas.microsoft.com/office/drawing/2014/main" id="{7CC6E81F-33E1-4B10-ACA8-4AF323CC258A}"/>
              </a:ext>
            </a:extLst>
          </p:cNvPr>
          <p:cNvSpPr/>
          <p:nvPr/>
        </p:nvSpPr>
        <p:spPr>
          <a:xfrm rot="2292638">
            <a:off x="2124375" y="3542274"/>
            <a:ext cx="230453" cy="51271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Up-Down 48">
            <a:extLst>
              <a:ext uri="{FF2B5EF4-FFF2-40B4-BE49-F238E27FC236}">
                <a16:creationId xmlns:a16="http://schemas.microsoft.com/office/drawing/2014/main" id="{98AF904D-689A-4208-B83A-63E5C17FD66C}"/>
              </a:ext>
            </a:extLst>
          </p:cNvPr>
          <p:cNvSpPr/>
          <p:nvPr/>
        </p:nvSpPr>
        <p:spPr>
          <a:xfrm rot="2292638">
            <a:off x="6099399" y="3522667"/>
            <a:ext cx="230453" cy="56378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246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iterate type="lt">
                                    <p:tmAbs val="0"/>
                                  </p:iterate>
                                  <p:childTnLst>
                                    <p:set>
                                      <p:cBhvr>
                                        <p:cTn id="11" dur="1" fill="hold">
                                          <p:stCondLst>
                                            <p:cond delay="0"/>
                                          </p:stCondLst>
                                        </p:cTn>
                                        <p:tgtEl>
                                          <p:spTgt spid="2">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onitor outline">
            <a:extLst>
              <a:ext uri="{FF2B5EF4-FFF2-40B4-BE49-F238E27FC236}">
                <a16:creationId xmlns:a16="http://schemas.microsoft.com/office/drawing/2014/main" id="{D9F19C22-E030-4511-9C0D-F6F2B2EC5820}"/>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693" y="-594731"/>
            <a:ext cx="4124751" cy="6440448"/>
          </a:xfrm>
        </p:spPr>
      </p:pic>
      <p:sp>
        <p:nvSpPr>
          <p:cNvPr id="7" name="Rectangle 6">
            <a:extLst>
              <a:ext uri="{FF2B5EF4-FFF2-40B4-BE49-F238E27FC236}">
                <a16:creationId xmlns:a16="http://schemas.microsoft.com/office/drawing/2014/main" id="{A7F41E46-0933-473C-9F80-AC62A8B6E264}"/>
              </a:ext>
            </a:extLst>
          </p:cNvPr>
          <p:cNvSpPr/>
          <p:nvPr/>
        </p:nvSpPr>
        <p:spPr>
          <a:xfrm>
            <a:off x="1078551" y="4051610"/>
            <a:ext cx="1323279" cy="252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 Node 1</a:t>
            </a:r>
          </a:p>
        </p:txBody>
      </p:sp>
      <p:sp>
        <p:nvSpPr>
          <p:cNvPr id="8" name="Rectangle 7">
            <a:extLst>
              <a:ext uri="{FF2B5EF4-FFF2-40B4-BE49-F238E27FC236}">
                <a16:creationId xmlns:a16="http://schemas.microsoft.com/office/drawing/2014/main" id="{499DB1BA-3F22-43B0-85DE-93C36295218B}"/>
              </a:ext>
            </a:extLst>
          </p:cNvPr>
          <p:cNvSpPr/>
          <p:nvPr/>
        </p:nvSpPr>
        <p:spPr>
          <a:xfrm>
            <a:off x="431180" y="3181815"/>
            <a:ext cx="1323279" cy="39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Container runtime Docker</a:t>
            </a:r>
          </a:p>
        </p:txBody>
      </p:sp>
      <p:sp>
        <p:nvSpPr>
          <p:cNvPr id="12" name="Hexagon 11">
            <a:extLst>
              <a:ext uri="{FF2B5EF4-FFF2-40B4-BE49-F238E27FC236}">
                <a16:creationId xmlns:a16="http://schemas.microsoft.com/office/drawing/2014/main" id="{16C02907-66AC-4E6E-A492-8038AC0C1C6E}"/>
              </a:ext>
            </a:extLst>
          </p:cNvPr>
          <p:cNvSpPr/>
          <p:nvPr/>
        </p:nvSpPr>
        <p:spPr>
          <a:xfrm>
            <a:off x="2289719" y="3062868"/>
            <a:ext cx="914400" cy="51295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kubelet</a:t>
            </a:r>
            <a:endParaRPr lang="en-US" sz="1200" dirty="0"/>
          </a:p>
        </p:txBody>
      </p:sp>
      <p:grpSp>
        <p:nvGrpSpPr>
          <p:cNvPr id="17" name="Group 16">
            <a:extLst>
              <a:ext uri="{FF2B5EF4-FFF2-40B4-BE49-F238E27FC236}">
                <a16:creationId xmlns:a16="http://schemas.microsoft.com/office/drawing/2014/main" id="{1A087FAF-166F-468D-AF24-A5C998AB28BA}"/>
              </a:ext>
            </a:extLst>
          </p:cNvPr>
          <p:cNvGrpSpPr/>
          <p:nvPr/>
        </p:nvGrpSpPr>
        <p:grpSpPr>
          <a:xfrm>
            <a:off x="758281" y="1699866"/>
            <a:ext cx="1821052" cy="673797"/>
            <a:chOff x="2445834" y="2133600"/>
            <a:chExt cx="1644240" cy="673797"/>
          </a:xfrm>
        </p:grpSpPr>
        <p:pic>
          <p:nvPicPr>
            <p:cNvPr id="15" name="Picture 14">
              <a:extLst>
                <a:ext uri="{FF2B5EF4-FFF2-40B4-BE49-F238E27FC236}">
                  <a16:creationId xmlns:a16="http://schemas.microsoft.com/office/drawing/2014/main" id="{7B37869F-239D-4708-AC49-BD93C41340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9385" y="2571750"/>
              <a:ext cx="371708" cy="235647"/>
            </a:xfrm>
            <a:prstGeom prst="rect">
              <a:avLst/>
            </a:prstGeom>
          </p:spPr>
        </p:pic>
        <p:sp>
          <p:nvSpPr>
            <p:cNvPr id="16" name="Rectangle 15">
              <a:extLst>
                <a:ext uri="{FF2B5EF4-FFF2-40B4-BE49-F238E27FC236}">
                  <a16:creationId xmlns:a16="http://schemas.microsoft.com/office/drawing/2014/main" id="{77CBFBB9-7B5F-4BF0-8A4E-668F9A66E466}"/>
                </a:ext>
              </a:extLst>
            </p:cNvPr>
            <p:cNvSpPr/>
            <p:nvPr/>
          </p:nvSpPr>
          <p:spPr>
            <a:xfrm>
              <a:off x="2445834" y="2133600"/>
              <a:ext cx="724791" cy="6737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B4B7CB9-7F47-497F-B867-5FECA5187F93}"/>
                </a:ext>
              </a:extLst>
            </p:cNvPr>
            <p:cNvSpPr/>
            <p:nvPr/>
          </p:nvSpPr>
          <p:spPr>
            <a:xfrm>
              <a:off x="3365283" y="2133600"/>
              <a:ext cx="724791" cy="6737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42360B60-95CD-4EFE-8D65-E7CAB22B30C3}"/>
              </a:ext>
            </a:extLst>
          </p:cNvPr>
          <p:cNvSpPr/>
          <p:nvPr/>
        </p:nvSpPr>
        <p:spPr>
          <a:xfrm>
            <a:off x="758281" y="1699866"/>
            <a:ext cx="802731" cy="30344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web-app 1</a:t>
            </a:r>
          </a:p>
        </p:txBody>
      </p:sp>
      <p:sp>
        <p:nvSpPr>
          <p:cNvPr id="27" name="Rectangle 26">
            <a:extLst>
              <a:ext uri="{FF2B5EF4-FFF2-40B4-BE49-F238E27FC236}">
                <a16:creationId xmlns:a16="http://schemas.microsoft.com/office/drawing/2014/main" id="{00804A93-6EB4-4E0F-A5A2-1E33585D6911}"/>
              </a:ext>
            </a:extLst>
          </p:cNvPr>
          <p:cNvSpPr/>
          <p:nvPr/>
        </p:nvSpPr>
        <p:spPr>
          <a:xfrm>
            <a:off x="1776602" y="1699866"/>
            <a:ext cx="802731" cy="30344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web-app 2</a:t>
            </a:r>
          </a:p>
        </p:txBody>
      </p:sp>
      <p:pic>
        <p:nvPicPr>
          <p:cNvPr id="28" name="Picture 27">
            <a:extLst>
              <a:ext uri="{FF2B5EF4-FFF2-40B4-BE49-F238E27FC236}">
                <a16:creationId xmlns:a16="http://schemas.microsoft.com/office/drawing/2014/main" id="{069331E0-327F-4F44-BE18-A1E6AE91B1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2127" y="2123380"/>
            <a:ext cx="411679" cy="235647"/>
          </a:xfrm>
          <a:prstGeom prst="rect">
            <a:avLst/>
          </a:prstGeom>
        </p:spPr>
      </p:pic>
      <p:grpSp>
        <p:nvGrpSpPr>
          <p:cNvPr id="44" name="Content Placeholder 4" descr="Monitor outline">
            <a:extLst>
              <a:ext uri="{FF2B5EF4-FFF2-40B4-BE49-F238E27FC236}">
                <a16:creationId xmlns:a16="http://schemas.microsoft.com/office/drawing/2014/main" id="{AABF2585-8CB9-4EEE-A960-36B050C8EA1C}"/>
              </a:ext>
            </a:extLst>
          </p:cNvPr>
          <p:cNvGrpSpPr/>
          <p:nvPr/>
        </p:nvGrpSpPr>
        <p:grpSpPr>
          <a:xfrm>
            <a:off x="3881982" y="329633"/>
            <a:ext cx="3437292" cy="4562990"/>
            <a:chOff x="4372635" y="411409"/>
            <a:chExt cx="3437292" cy="4562990"/>
          </a:xfrm>
          <a:solidFill>
            <a:srgbClr val="000000"/>
          </a:solidFill>
        </p:grpSpPr>
        <p:sp>
          <p:nvSpPr>
            <p:cNvPr id="45" name="Freeform: Shape 44">
              <a:extLst>
                <a:ext uri="{FF2B5EF4-FFF2-40B4-BE49-F238E27FC236}">
                  <a16:creationId xmlns:a16="http://schemas.microsoft.com/office/drawing/2014/main" id="{1BAB8D69-1624-44F5-B355-3BCEF7000700}"/>
                </a:ext>
              </a:extLst>
            </p:cNvPr>
            <p:cNvSpPr/>
            <p:nvPr/>
          </p:nvSpPr>
          <p:spPr>
            <a:xfrm>
              <a:off x="4372635" y="411409"/>
              <a:ext cx="3437292" cy="4562990"/>
            </a:xfrm>
            <a:custGeom>
              <a:avLst/>
              <a:gdLst>
                <a:gd name="connsiteX0" fmla="*/ 3265428 w 3437292"/>
                <a:gd name="connsiteY0" fmla="*/ 0 h 4562990"/>
                <a:gd name="connsiteX1" fmla="*/ 171865 w 3437292"/>
                <a:gd name="connsiteY1" fmla="*/ 0 h 4562990"/>
                <a:gd name="connsiteX2" fmla="*/ 0 w 3437292"/>
                <a:gd name="connsiteY2" fmla="*/ 268352 h 4562990"/>
                <a:gd name="connsiteX3" fmla="*/ 0 w 3437292"/>
                <a:gd name="connsiteY3" fmla="*/ 3489582 h 4562990"/>
                <a:gd name="connsiteX4" fmla="*/ 171865 w 3437292"/>
                <a:gd name="connsiteY4" fmla="*/ 3757934 h 4562990"/>
                <a:gd name="connsiteX5" fmla="*/ 1417883 w 3437292"/>
                <a:gd name="connsiteY5" fmla="*/ 3757934 h 4562990"/>
                <a:gd name="connsiteX6" fmla="*/ 1417883 w 3437292"/>
                <a:gd name="connsiteY6" fmla="*/ 4428815 h 4562990"/>
                <a:gd name="connsiteX7" fmla="*/ 945255 w 3437292"/>
                <a:gd name="connsiteY7" fmla="*/ 4428815 h 4562990"/>
                <a:gd name="connsiteX8" fmla="*/ 945255 w 3437292"/>
                <a:gd name="connsiteY8" fmla="*/ 4562991 h 4562990"/>
                <a:gd name="connsiteX9" fmla="*/ 2492037 w 3437292"/>
                <a:gd name="connsiteY9" fmla="*/ 4562991 h 4562990"/>
                <a:gd name="connsiteX10" fmla="*/ 2492037 w 3437292"/>
                <a:gd name="connsiteY10" fmla="*/ 4428815 h 4562990"/>
                <a:gd name="connsiteX11" fmla="*/ 2019409 w 3437292"/>
                <a:gd name="connsiteY11" fmla="*/ 4428815 h 4562990"/>
                <a:gd name="connsiteX12" fmla="*/ 2019409 w 3437292"/>
                <a:gd name="connsiteY12" fmla="*/ 3757934 h 4562990"/>
                <a:gd name="connsiteX13" fmla="*/ 3265428 w 3437292"/>
                <a:gd name="connsiteY13" fmla="*/ 3757934 h 4562990"/>
                <a:gd name="connsiteX14" fmla="*/ 3437293 w 3437292"/>
                <a:gd name="connsiteY14" fmla="*/ 3489582 h 4562990"/>
                <a:gd name="connsiteX15" fmla="*/ 3437293 w 3437292"/>
                <a:gd name="connsiteY15" fmla="*/ 268352 h 4562990"/>
                <a:gd name="connsiteX16" fmla="*/ 3265428 w 3437292"/>
                <a:gd name="connsiteY16" fmla="*/ 0 h 4562990"/>
                <a:gd name="connsiteX17" fmla="*/ 1933477 w 3437292"/>
                <a:gd name="connsiteY17" fmla="*/ 4429083 h 4562990"/>
                <a:gd name="connsiteX18" fmla="*/ 1503816 w 3437292"/>
                <a:gd name="connsiteY18" fmla="*/ 4429083 h 4562990"/>
                <a:gd name="connsiteX19" fmla="*/ 1503816 w 3437292"/>
                <a:gd name="connsiteY19" fmla="*/ 3758203 h 4562990"/>
                <a:gd name="connsiteX20" fmla="*/ 1933477 w 3437292"/>
                <a:gd name="connsiteY20" fmla="*/ 3758203 h 4562990"/>
                <a:gd name="connsiteX21" fmla="*/ 3351360 w 3437292"/>
                <a:gd name="connsiteY21" fmla="*/ 3489851 h 4562990"/>
                <a:gd name="connsiteX22" fmla="*/ 3265428 w 3437292"/>
                <a:gd name="connsiteY22" fmla="*/ 3624027 h 4562990"/>
                <a:gd name="connsiteX23" fmla="*/ 171865 w 3437292"/>
                <a:gd name="connsiteY23" fmla="*/ 3624027 h 4562990"/>
                <a:gd name="connsiteX24" fmla="*/ 85932 w 3437292"/>
                <a:gd name="connsiteY24" fmla="*/ 3489851 h 4562990"/>
                <a:gd name="connsiteX25" fmla="*/ 85932 w 3437292"/>
                <a:gd name="connsiteY25" fmla="*/ 268352 h 4562990"/>
                <a:gd name="connsiteX26" fmla="*/ 171865 w 3437292"/>
                <a:gd name="connsiteY26" fmla="*/ 134176 h 4562990"/>
                <a:gd name="connsiteX27" fmla="*/ 3265428 w 3437292"/>
                <a:gd name="connsiteY27" fmla="*/ 134176 h 4562990"/>
                <a:gd name="connsiteX28" fmla="*/ 3351360 w 3437292"/>
                <a:gd name="connsiteY28" fmla="*/ 268352 h 456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37292" h="4562990">
                  <a:moveTo>
                    <a:pt x="3265428" y="0"/>
                  </a:moveTo>
                  <a:lnTo>
                    <a:pt x="171865" y="0"/>
                  </a:lnTo>
                  <a:cubicBezTo>
                    <a:pt x="77064" y="443"/>
                    <a:pt x="283" y="120329"/>
                    <a:pt x="0" y="268352"/>
                  </a:cubicBezTo>
                  <a:lnTo>
                    <a:pt x="0" y="3489582"/>
                  </a:lnTo>
                  <a:cubicBezTo>
                    <a:pt x="307" y="3637592"/>
                    <a:pt x="77074" y="3757458"/>
                    <a:pt x="171865" y="3757934"/>
                  </a:cubicBezTo>
                  <a:lnTo>
                    <a:pt x="1417883" y="3757934"/>
                  </a:lnTo>
                  <a:lnTo>
                    <a:pt x="1417883" y="4428815"/>
                  </a:lnTo>
                  <a:lnTo>
                    <a:pt x="945255" y="4428815"/>
                  </a:lnTo>
                  <a:lnTo>
                    <a:pt x="945255" y="4562991"/>
                  </a:lnTo>
                  <a:lnTo>
                    <a:pt x="2492037" y="4562991"/>
                  </a:lnTo>
                  <a:lnTo>
                    <a:pt x="2492037" y="4428815"/>
                  </a:lnTo>
                  <a:lnTo>
                    <a:pt x="2019409" y="4428815"/>
                  </a:lnTo>
                  <a:lnTo>
                    <a:pt x="2019409" y="3757934"/>
                  </a:lnTo>
                  <a:lnTo>
                    <a:pt x="3265428" y="3757934"/>
                  </a:lnTo>
                  <a:cubicBezTo>
                    <a:pt x="3360220" y="3757458"/>
                    <a:pt x="3436987" y="3637592"/>
                    <a:pt x="3437293" y="3489582"/>
                  </a:cubicBezTo>
                  <a:lnTo>
                    <a:pt x="3437293" y="268352"/>
                  </a:lnTo>
                  <a:cubicBezTo>
                    <a:pt x="3437009" y="120329"/>
                    <a:pt x="3360228" y="443"/>
                    <a:pt x="3265428" y="0"/>
                  </a:cubicBezTo>
                  <a:close/>
                  <a:moveTo>
                    <a:pt x="1933477" y="4429083"/>
                  </a:moveTo>
                  <a:lnTo>
                    <a:pt x="1503816" y="4429083"/>
                  </a:lnTo>
                  <a:lnTo>
                    <a:pt x="1503816" y="3758203"/>
                  </a:lnTo>
                  <a:lnTo>
                    <a:pt x="1933477" y="3758203"/>
                  </a:lnTo>
                  <a:close/>
                  <a:moveTo>
                    <a:pt x="3351360" y="3489851"/>
                  </a:moveTo>
                  <a:cubicBezTo>
                    <a:pt x="3351360" y="3563956"/>
                    <a:pt x="3312888" y="3624027"/>
                    <a:pt x="3265428" y="3624027"/>
                  </a:cubicBezTo>
                  <a:lnTo>
                    <a:pt x="171865" y="3624027"/>
                  </a:lnTo>
                  <a:cubicBezTo>
                    <a:pt x="124404" y="3624027"/>
                    <a:pt x="85932" y="3563956"/>
                    <a:pt x="85932" y="3489851"/>
                  </a:cubicBezTo>
                  <a:lnTo>
                    <a:pt x="85932" y="268352"/>
                  </a:lnTo>
                  <a:cubicBezTo>
                    <a:pt x="85932" y="194247"/>
                    <a:pt x="124404" y="134176"/>
                    <a:pt x="171865" y="134176"/>
                  </a:cubicBezTo>
                  <a:lnTo>
                    <a:pt x="3265428" y="134176"/>
                  </a:lnTo>
                  <a:cubicBezTo>
                    <a:pt x="3312888" y="134176"/>
                    <a:pt x="3351360" y="194247"/>
                    <a:pt x="3351360" y="268352"/>
                  </a:cubicBezTo>
                  <a:close/>
                </a:path>
              </a:pathLst>
            </a:custGeom>
            <a:solidFill>
              <a:srgbClr val="000000"/>
            </a:solidFill>
            <a:ln w="42962"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EC02C065-BAEE-4A37-A126-97CA18AC7C02}"/>
                </a:ext>
              </a:extLst>
            </p:cNvPr>
            <p:cNvSpPr/>
            <p:nvPr/>
          </p:nvSpPr>
          <p:spPr>
            <a:xfrm>
              <a:off x="4587466" y="746849"/>
              <a:ext cx="3007630" cy="3086987"/>
            </a:xfrm>
            <a:custGeom>
              <a:avLst/>
              <a:gdLst>
                <a:gd name="connsiteX0" fmla="*/ 85932 w 3007630"/>
                <a:gd name="connsiteY0" fmla="*/ 0 h 3086987"/>
                <a:gd name="connsiteX1" fmla="*/ 0 w 3007630"/>
                <a:gd name="connsiteY1" fmla="*/ 0 h 3086987"/>
                <a:gd name="connsiteX2" fmla="*/ 0 w 3007630"/>
                <a:gd name="connsiteY2" fmla="*/ 3086987 h 3086987"/>
                <a:gd name="connsiteX3" fmla="*/ 3007631 w 3007630"/>
                <a:gd name="connsiteY3" fmla="*/ 3086987 h 3086987"/>
                <a:gd name="connsiteX4" fmla="*/ 3007631 w 3007630"/>
                <a:gd name="connsiteY4" fmla="*/ 0 h 3086987"/>
                <a:gd name="connsiteX5" fmla="*/ 85932 w 3007630"/>
                <a:gd name="connsiteY5" fmla="*/ 0 h 3086987"/>
                <a:gd name="connsiteX6" fmla="*/ 2921699 w 3007630"/>
                <a:gd name="connsiteY6" fmla="*/ 2952811 h 3086987"/>
                <a:gd name="connsiteX7" fmla="*/ 85932 w 3007630"/>
                <a:gd name="connsiteY7" fmla="*/ 2952811 h 3086987"/>
                <a:gd name="connsiteX8" fmla="*/ 85932 w 3007630"/>
                <a:gd name="connsiteY8" fmla="*/ 134176 h 3086987"/>
                <a:gd name="connsiteX9" fmla="*/ 2921699 w 3007630"/>
                <a:gd name="connsiteY9" fmla="*/ 134176 h 308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7630" h="3086987">
                  <a:moveTo>
                    <a:pt x="85932" y="0"/>
                  </a:moveTo>
                  <a:lnTo>
                    <a:pt x="0" y="0"/>
                  </a:lnTo>
                  <a:lnTo>
                    <a:pt x="0" y="3086987"/>
                  </a:lnTo>
                  <a:lnTo>
                    <a:pt x="3007631" y="3086987"/>
                  </a:lnTo>
                  <a:lnTo>
                    <a:pt x="3007631" y="0"/>
                  </a:lnTo>
                  <a:lnTo>
                    <a:pt x="85932" y="0"/>
                  </a:lnTo>
                  <a:close/>
                  <a:moveTo>
                    <a:pt x="2921699" y="2952811"/>
                  </a:moveTo>
                  <a:lnTo>
                    <a:pt x="85932" y="2952811"/>
                  </a:lnTo>
                  <a:lnTo>
                    <a:pt x="85932" y="134176"/>
                  </a:lnTo>
                  <a:lnTo>
                    <a:pt x="2921699" y="134176"/>
                  </a:lnTo>
                  <a:close/>
                </a:path>
              </a:pathLst>
            </a:custGeom>
            <a:solidFill>
              <a:srgbClr val="000000"/>
            </a:solidFill>
            <a:ln w="42962" cap="flat">
              <a:noFill/>
              <a:prstDash val="solid"/>
              <a:miter/>
            </a:ln>
          </p:spPr>
          <p:txBody>
            <a:bodyPr rtlCol="0" anchor="ctr"/>
            <a:lstStyle/>
            <a:p>
              <a:endParaRPr lang="en-US"/>
            </a:p>
          </p:txBody>
        </p:sp>
      </p:grpSp>
      <p:sp>
        <p:nvSpPr>
          <p:cNvPr id="41" name="Rectangle 40">
            <a:extLst>
              <a:ext uri="{FF2B5EF4-FFF2-40B4-BE49-F238E27FC236}">
                <a16:creationId xmlns:a16="http://schemas.microsoft.com/office/drawing/2014/main" id="{B2DF7C71-3087-46D2-83D1-18DCF4956020}"/>
              </a:ext>
            </a:extLst>
          </p:cNvPr>
          <p:cNvSpPr/>
          <p:nvPr/>
        </p:nvSpPr>
        <p:spPr>
          <a:xfrm>
            <a:off x="4907140" y="4051610"/>
            <a:ext cx="1323279" cy="252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 Node 2</a:t>
            </a:r>
          </a:p>
        </p:txBody>
      </p:sp>
      <p:sp>
        <p:nvSpPr>
          <p:cNvPr id="42" name="Rectangle 41">
            <a:extLst>
              <a:ext uri="{FF2B5EF4-FFF2-40B4-BE49-F238E27FC236}">
                <a16:creationId xmlns:a16="http://schemas.microsoft.com/office/drawing/2014/main" id="{A0379EF1-8E5C-4AFA-B2EE-B62410808336}"/>
              </a:ext>
            </a:extLst>
          </p:cNvPr>
          <p:cNvSpPr/>
          <p:nvPr/>
        </p:nvSpPr>
        <p:spPr>
          <a:xfrm>
            <a:off x="4259769" y="3181815"/>
            <a:ext cx="1323279" cy="39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Container runtime Docker</a:t>
            </a:r>
          </a:p>
        </p:txBody>
      </p:sp>
      <p:sp>
        <p:nvSpPr>
          <p:cNvPr id="43" name="Hexagon 42">
            <a:extLst>
              <a:ext uri="{FF2B5EF4-FFF2-40B4-BE49-F238E27FC236}">
                <a16:creationId xmlns:a16="http://schemas.microsoft.com/office/drawing/2014/main" id="{A214DD83-8A31-4DAE-8A50-E7EA50C58C79}"/>
              </a:ext>
            </a:extLst>
          </p:cNvPr>
          <p:cNvSpPr/>
          <p:nvPr/>
        </p:nvSpPr>
        <p:spPr>
          <a:xfrm>
            <a:off x="6118308" y="3062868"/>
            <a:ext cx="914400" cy="51295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kubelet</a:t>
            </a:r>
            <a:endParaRPr lang="en-US" sz="1200" dirty="0"/>
          </a:p>
        </p:txBody>
      </p:sp>
      <p:grpSp>
        <p:nvGrpSpPr>
          <p:cNvPr id="33" name="Group 32">
            <a:extLst>
              <a:ext uri="{FF2B5EF4-FFF2-40B4-BE49-F238E27FC236}">
                <a16:creationId xmlns:a16="http://schemas.microsoft.com/office/drawing/2014/main" id="{02B07C0C-28AE-4DDA-ADD6-3243F42286D4}"/>
              </a:ext>
            </a:extLst>
          </p:cNvPr>
          <p:cNvGrpSpPr/>
          <p:nvPr/>
        </p:nvGrpSpPr>
        <p:grpSpPr>
          <a:xfrm>
            <a:off x="4586870" y="1699866"/>
            <a:ext cx="1821052" cy="673797"/>
            <a:chOff x="6162985" y="3064223"/>
            <a:chExt cx="1644240" cy="673797"/>
          </a:xfrm>
        </p:grpSpPr>
        <p:grpSp>
          <p:nvGrpSpPr>
            <p:cNvPr id="35" name="Group 34">
              <a:extLst>
                <a:ext uri="{FF2B5EF4-FFF2-40B4-BE49-F238E27FC236}">
                  <a16:creationId xmlns:a16="http://schemas.microsoft.com/office/drawing/2014/main" id="{9DEBC869-A1E4-4444-9C16-71DD69A7DAB5}"/>
                </a:ext>
              </a:extLst>
            </p:cNvPr>
            <p:cNvGrpSpPr/>
            <p:nvPr/>
          </p:nvGrpSpPr>
          <p:grpSpPr>
            <a:xfrm>
              <a:off x="6162985" y="3064223"/>
              <a:ext cx="1644240" cy="673797"/>
              <a:chOff x="2445834" y="2133600"/>
              <a:chExt cx="1644240" cy="673797"/>
            </a:xfrm>
          </p:grpSpPr>
          <p:pic>
            <p:nvPicPr>
              <p:cNvPr id="38" name="Picture 37">
                <a:extLst>
                  <a:ext uri="{FF2B5EF4-FFF2-40B4-BE49-F238E27FC236}">
                    <a16:creationId xmlns:a16="http://schemas.microsoft.com/office/drawing/2014/main" id="{B370D4B3-3428-4141-B586-80ED2C1DDE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9385" y="2571750"/>
                <a:ext cx="371708" cy="235647"/>
              </a:xfrm>
              <a:prstGeom prst="rect">
                <a:avLst/>
              </a:prstGeom>
            </p:spPr>
          </p:pic>
          <p:sp>
            <p:nvSpPr>
              <p:cNvPr id="39" name="Rectangle 38">
                <a:extLst>
                  <a:ext uri="{FF2B5EF4-FFF2-40B4-BE49-F238E27FC236}">
                    <a16:creationId xmlns:a16="http://schemas.microsoft.com/office/drawing/2014/main" id="{CD08FD24-7AD1-4C17-8B9B-14C472538A28}"/>
                  </a:ext>
                </a:extLst>
              </p:cNvPr>
              <p:cNvSpPr/>
              <p:nvPr/>
            </p:nvSpPr>
            <p:spPr>
              <a:xfrm>
                <a:off x="2445834" y="2133600"/>
                <a:ext cx="724791" cy="6737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F022BA8-15C3-4792-951B-5AEA63E75504}"/>
                  </a:ext>
                </a:extLst>
              </p:cNvPr>
              <p:cNvSpPr/>
              <p:nvPr/>
            </p:nvSpPr>
            <p:spPr>
              <a:xfrm>
                <a:off x="3365283" y="2133600"/>
                <a:ext cx="724791" cy="6737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99752F62-6020-4456-9DF8-6507FC33C0B7}"/>
                </a:ext>
              </a:extLst>
            </p:cNvPr>
            <p:cNvSpPr/>
            <p:nvPr/>
          </p:nvSpPr>
          <p:spPr>
            <a:xfrm>
              <a:off x="6162985" y="3064223"/>
              <a:ext cx="724791" cy="30344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web-app 3</a:t>
              </a:r>
            </a:p>
          </p:txBody>
        </p:sp>
        <p:sp>
          <p:nvSpPr>
            <p:cNvPr id="37" name="Rectangle 36">
              <a:extLst>
                <a:ext uri="{FF2B5EF4-FFF2-40B4-BE49-F238E27FC236}">
                  <a16:creationId xmlns:a16="http://schemas.microsoft.com/office/drawing/2014/main" id="{791E6F16-2715-4C34-9BC6-85D180D7C80C}"/>
                </a:ext>
              </a:extLst>
            </p:cNvPr>
            <p:cNvSpPr/>
            <p:nvPr/>
          </p:nvSpPr>
          <p:spPr>
            <a:xfrm>
              <a:off x="7082434" y="3064223"/>
              <a:ext cx="724791" cy="30344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web-app 4</a:t>
              </a:r>
            </a:p>
          </p:txBody>
        </p:sp>
      </p:grpSp>
      <p:pic>
        <p:nvPicPr>
          <p:cNvPr id="34" name="Picture 33">
            <a:extLst>
              <a:ext uri="{FF2B5EF4-FFF2-40B4-BE49-F238E27FC236}">
                <a16:creationId xmlns:a16="http://schemas.microsoft.com/office/drawing/2014/main" id="{8E8450B7-79F0-46BE-B4E3-D7E7466FAA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0716" y="2123380"/>
            <a:ext cx="411679" cy="235647"/>
          </a:xfrm>
          <a:prstGeom prst="rect">
            <a:avLst/>
          </a:prstGeom>
        </p:spPr>
      </p:pic>
      <p:sp>
        <p:nvSpPr>
          <p:cNvPr id="47" name="Arrow: Up-Down 46">
            <a:extLst>
              <a:ext uri="{FF2B5EF4-FFF2-40B4-BE49-F238E27FC236}">
                <a16:creationId xmlns:a16="http://schemas.microsoft.com/office/drawing/2014/main" id="{CF03439A-4A2C-4037-873A-381A41C2E5A6}"/>
              </a:ext>
            </a:extLst>
          </p:cNvPr>
          <p:cNvSpPr/>
          <p:nvPr/>
        </p:nvSpPr>
        <p:spPr>
          <a:xfrm rot="19198861">
            <a:off x="6204584" y="2281780"/>
            <a:ext cx="230453" cy="85464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Up-Down 47">
            <a:extLst>
              <a:ext uri="{FF2B5EF4-FFF2-40B4-BE49-F238E27FC236}">
                <a16:creationId xmlns:a16="http://schemas.microsoft.com/office/drawing/2014/main" id="{4BA725CC-7C3D-4F70-B4B2-68B7DB01EC18}"/>
              </a:ext>
            </a:extLst>
          </p:cNvPr>
          <p:cNvSpPr/>
          <p:nvPr/>
        </p:nvSpPr>
        <p:spPr>
          <a:xfrm rot="19198861">
            <a:off x="2449337" y="2294463"/>
            <a:ext cx="230453" cy="85464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Up-Down 49">
            <a:extLst>
              <a:ext uri="{FF2B5EF4-FFF2-40B4-BE49-F238E27FC236}">
                <a16:creationId xmlns:a16="http://schemas.microsoft.com/office/drawing/2014/main" id="{FC4D8FCE-CF29-4AAE-91F2-120FDF80537A}"/>
              </a:ext>
            </a:extLst>
          </p:cNvPr>
          <p:cNvSpPr/>
          <p:nvPr/>
        </p:nvSpPr>
        <p:spPr>
          <a:xfrm rot="18499507">
            <a:off x="1759723" y="2155281"/>
            <a:ext cx="230453" cy="127863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Up-Down 50">
            <a:extLst>
              <a:ext uri="{FF2B5EF4-FFF2-40B4-BE49-F238E27FC236}">
                <a16:creationId xmlns:a16="http://schemas.microsoft.com/office/drawing/2014/main" id="{66681F1F-4AE4-4ED7-B9B2-5C4E575864B5}"/>
              </a:ext>
            </a:extLst>
          </p:cNvPr>
          <p:cNvSpPr/>
          <p:nvPr/>
        </p:nvSpPr>
        <p:spPr>
          <a:xfrm rot="18499507">
            <a:off x="5542188" y="2164934"/>
            <a:ext cx="230453" cy="127863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BCED974-3C37-4EC0-A0C6-F55233B51079}"/>
              </a:ext>
            </a:extLst>
          </p:cNvPr>
          <p:cNvSpPr/>
          <p:nvPr/>
        </p:nvSpPr>
        <p:spPr>
          <a:xfrm>
            <a:off x="7511419" y="183700"/>
            <a:ext cx="1394688" cy="487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Create/Run/Destroy </a:t>
            </a:r>
            <a:r>
              <a:rPr lang="en-US" sz="2000" dirty="0" err="1">
                <a:solidFill>
                  <a:schemeClr val="tx1"/>
                </a:solidFill>
              </a:rPr>
              <a:t>PODs</a:t>
            </a:r>
            <a:r>
              <a:rPr lang="en-US" sz="2000" dirty="0">
                <a:solidFill>
                  <a:schemeClr val="tx1"/>
                </a:solidFill>
              </a:rPr>
              <a:t> on the worker nodes based on POD spec (yaml file) receives from API server.</a:t>
            </a:r>
          </a:p>
        </p:txBody>
      </p:sp>
    </p:spTree>
    <p:extLst>
      <p:ext uri="{BB962C8B-B14F-4D97-AF65-F5344CB8AC3E}">
        <p14:creationId xmlns:p14="http://schemas.microsoft.com/office/powerpoint/2010/main" val="276664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iterate type="lt">
                                    <p:tmAbs val="0"/>
                                  </p:iterate>
                                  <p:childTnLst>
                                    <p:set>
                                      <p:cBhvr>
                                        <p:cTn id="11" dur="1" fill="hold">
                                          <p:stCondLst>
                                            <p:cond delay="0"/>
                                          </p:stCondLst>
                                        </p:cTn>
                                        <p:tgtEl>
                                          <p:spTgt spid="2">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onitor outline">
            <a:extLst>
              <a:ext uri="{FF2B5EF4-FFF2-40B4-BE49-F238E27FC236}">
                <a16:creationId xmlns:a16="http://schemas.microsoft.com/office/drawing/2014/main" id="{D9F19C22-E030-4511-9C0D-F6F2B2EC5820}"/>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693" y="-594731"/>
            <a:ext cx="4124751" cy="6440448"/>
          </a:xfrm>
        </p:spPr>
      </p:pic>
      <p:sp>
        <p:nvSpPr>
          <p:cNvPr id="7" name="Rectangle 6">
            <a:extLst>
              <a:ext uri="{FF2B5EF4-FFF2-40B4-BE49-F238E27FC236}">
                <a16:creationId xmlns:a16="http://schemas.microsoft.com/office/drawing/2014/main" id="{A7F41E46-0933-473C-9F80-AC62A8B6E264}"/>
              </a:ext>
            </a:extLst>
          </p:cNvPr>
          <p:cNvSpPr/>
          <p:nvPr/>
        </p:nvSpPr>
        <p:spPr>
          <a:xfrm>
            <a:off x="1078551" y="4051610"/>
            <a:ext cx="1323279" cy="252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 Node 1</a:t>
            </a:r>
          </a:p>
        </p:txBody>
      </p:sp>
      <p:sp>
        <p:nvSpPr>
          <p:cNvPr id="8" name="Rectangle 7">
            <a:extLst>
              <a:ext uri="{FF2B5EF4-FFF2-40B4-BE49-F238E27FC236}">
                <a16:creationId xmlns:a16="http://schemas.microsoft.com/office/drawing/2014/main" id="{499DB1BA-3F22-43B0-85DE-93C36295218B}"/>
              </a:ext>
            </a:extLst>
          </p:cNvPr>
          <p:cNvSpPr/>
          <p:nvPr/>
        </p:nvSpPr>
        <p:spPr>
          <a:xfrm>
            <a:off x="431180" y="3181815"/>
            <a:ext cx="1323279" cy="39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Container runtime Docker</a:t>
            </a:r>
          </a:p>
        </p:txBody>
      </p:sp>
      <p:sp>
        <p:nvSpPr>
          <p:cNvPr id="12" name="Hexagon 11">
            <a:extLst>
              <a:ext uri="{FF2B5EF4-FFF2-40B4-BE49-F238E27FC236}">
                <a16:creationId xmlns:a16="http://schemas.microsoft.com/office/drawing/2014/main" id="{16C02907-66AC-4E6E-A492-8038AC0C1C6E}"/>
              </a:ext>
            </a:extLst>
          </p:cNvPr>
          <p:cNvSpPr/>
          <p:nvPr/>
        </p:nvSpPr>
        <p:spPr>
          <a:xfrm>
            <a:off x="2289719" y="3062868"/>
            <a:ext cx="914400" cy="51295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kubelet</a:t>
            </a:r>
            <a:endParaRPr lang="en-US" sz="1200" dirty="0"/>
          </a:p>
        </p:txBody>
      </p:sp>
      <p:grpSp>
        <p:nvGrpSpPr>
          <p:cNvPr id="17" name="Group 16">
            <a:extLst>
              <a:ext uri="{FF2B5EF4-FFF2-40B4-BE49-F238E27FC236}">
                <a16:creationId xmlns:a16="http://schemas.microsoft.com/office/drawing/2014/main" id="{1A087FAF-166F-468D-AF24-A5C998AB28BA}"/>
              </a:ext>
            </a:extLst>
          </p:cNvPr>
          <p:cNvGrpSpPr/>
          <p:nvPr/>
        </p:nvGrpSpPr>
        <p:grpSpPr>
          <a:xfrm>
            <a:off x="758281" y="1699866"/>
            <a:ext cx="1821052" cy="673797"/>
            <a:chOff x="2445834" y="2133600"/>
            <a:chExt cx="1644240" cy="673797"/>
          </a:xfrm>
        </p:grpSpPr>
        <p:pic>
          <p:nvPicPr>
            <p:cNvPr id="15" name="Picture 14">
              <a:extLst>
                <a:ext uri="{FF2B5EF4-FFF2-40B4-BE49-F238E27FC236}">
                  <a16:creationId xmlns:a16="http://schemas.microsoft.com/office/drawing/2014/main" id="{7B37869F-239D-4708-AC49-BD93C41340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9385" y="2571750"/>
              <a:ext cx="371708" cy="235647"/>
            </a:xfrm>
            <a:prstGeom prst="rect">
              <a:avLst/>
            </a:prstGeom>
          </p:spPr>
        </p:pic>
        <p:sp>
          <p:nvSpPr>
            <p:cNvPr id="16" name="Rectangle 15">
              <a:extLst>
                <a:ext uri="{FF2B5EF4-FFF2-40B4-BE49-F238E27FC236}">
                  <a16:creationId xmlns:a16="http://schemas.microsoft.com/office/drawing/2014/main" id="{77CBFBB9-7B5F-4BF0-8A4E-668F9A66E466}"/>
                </a:ext>
              </a:extLst>
            </p:cNvPr>
            <p:cNvSpPr/>
            <p:nvPr/>
          </p:nvSpPr>
          <p:spPr>
            <a:xfrm>
              <a:off x="2445834" y="2133600"/>
              <a:ext cx="724791" cy="6737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B4B7CB9-7F47-497F-B867-5FECA5187F93}"/>
                </a:ext>
              </a:extLst>
            </p:cNvPr>
            <p:cNvSpPr/>
            <p:nvPr/>
          </p:nvSpPr>
          <p:spPr>
            <a:xfrm>
              <a:off x="3365283" y="2133600"/>
              <a:ext cx="724791" cy="6737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42360B60-95CD-4EFE-8D65-E7CAB22B30C3}"/>
              </a:ext>
            </a:extLst>
          </p:cNvPr>
          <p:cNvSpPr/>
          <p:nvPr/>
        </p:nvSpPr>
        <p:spPr>
          <a:xfrm>
            <a:off x="758281" y="1699866"/>
            <a:ext cx="802731" cy="30344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web-app 1</a:t>
            </a:r>
          </a:p>
        </p:txBody>
      </p:sp>
      <p:sp>
        <p:nvSpPr>
          <p:cNvPr id="27" name="Rectangle 26">
            <a:extLst>
              <a:ext uri="{FF2B5EF4-FFF2-40B4-BE49-F238E27FC236}">
                <a16:creationId xmlns:a16="http://schemas.microsoft.com/office/drawing/2014/main" id="{00804A93-6EB4-4E0F-A5A2-1E33585D6911}"/>
              </a:ext>
            </a:extLst>
          </p:cNvPr>
          <p:cNvSpPr/>
          <p:nvPr/>
        </p:nvSpPr>
        <p:spPr>
          <a:xfrm>
            <a:off x="1776602" y="1699866"/>
            <a:ext cx="802731" cy="30344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web-app 2</a:t>
            </a:r>
          </a:p>
        </p:txBody>
      </p:sp>
      <p:pic>
        <p:nvPicPr>
          <p:cNvPr id="28" name="Picture 27">
            <a:extLst>
              <a:ext uri="{FF2B5EF4-FFF2-40B4-BE49-F238E27FC236}">
                <a16:creationId xmlns:a16="http://schemas.microsoft.com/office/drawing/2014/main" id="{069331E0-327F-4F44-BE18-A1E6AE91B1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2127" y="2123380"/>
            <a:ext cx="411679" cy="235647"/>
          </a:xfrm>
          <a:prstGeom prst="rect">
            <a:avLst/>
          </a:prstGeom>
        </p:spPr>
      </p:pic>
      <p:grpSp>
        <p:nvGrpSpPr>
          <p:cNvPr id="44" name="Content Placeholder 4" descr="Monitor outline">
            <a:extLst>
              <a:ext uri="{FF2B5EF4-FFF2-40B4-BE49-F238E27FC236}">
                <a16:creationId xmlns:a16="http://schemas.microsoft.com/office/drawing/2014/main" id="{AABF2585-8CB9-4EEE-A960-36B050C8EA1C}"/>
              </a:ext>
            </a:extLst>
          </p:cNvPr>
          <p:cNvGrpSpPr/>
          <p:nvPr/>
        </p:nvGrpSpPr>
        <p:grpSpPr>
          <a:xfrm>
            <a:off x="3881982" y="329633"/>
            <a:ext cx="3437292" cy="4562990"/>
            <a:chOff x="4372635" y="411409"/>
            <a:chExt cx="3437292" cy="4562990"/>
          </a:xfrm>
          <a:solidFill>
            <a:srgbClr val="000000"/>
          </a:solidFill>
        </p:grpSpPr>
        <p:sp>
          <p:nvSpPr>
            <p:cNvPr id="45" name="Freeform: Shape 44">
              <a:extLst>
                <a:ext uri="{FF2B5EF4-FFF2-40B4-BE49-F238E27FC236}">
                  <a16:creationId xmlns:a16="http://schemas.microsoft.com/office/drawing/2014/main" id="{1BAB8D69-1624-44F5-B355-3BCEF7000700}"/>
                </a:ext>
              </a:extLst>
            </p:cNvPr>
            <p:cNvSpPr/>
            <p:nvPr/>
          </p:nvSpPr>
          <p:spPr>
            <a:xfrm>
              <a:off x="4372635" y="411409"/>
              <a:ext cx="3437292" cy="4562990"/>
            </a:xfrm>
            <a:custGeom>
              <a:avLst/>
              <a:gdLst>
                <a:gd name="connsiteX0" fmla="*/ 3265428 w 3437292"/>
                <a:gd name="connsiteY0" fmla="*/ 0 h 4562990"/>
                <a:gd name="connsiteX1" fmla="*/ 171865 w 3437292"/>
                <a:gd name="connsiteY1" fmla="*/ 0 h 4562990"/>
                <a:gd name="connsiteX2" fmla="*/ 0 w 3437292"/>
                <a:gd name="connsiteY2" fmla="*/ 268352 h 4562990"/>
                <a:gd name="connsiteX3" fmla="*/ 0 w 3437292"/>
                <a:gd name="connsiteY3" fmla="*/ 3489582 h 4562990"/>
                <a:gd name="connsiteX4" fmla="*/ 171865 w 3437292"/>
                <a:gd name="connsiteY4" fmla="*/ 3757934 h 4562990"/>
                <a:gd name="connsiteX5" fmla="*/ 1417883 w 3437292"/>
                <a:gd name="connsiteY5" fmla="*/ 3757934 h 4562990"/>
                <a:gd name="connsiteX6" fmla="*/ 1417883 w 3437292"/>
                <a:gd name="connsiteY6" fmla="*/ 4428815 h 4562990"/>
                <a:gd name="connsiteX7" fmla="*/ 945255 w 3437292"/>
                <a:gd name="connsiteY7" fmla="*/ 4428815 h 4562990"/>
                <a:gd name="connsiteX8" fmla="*/ 945255 w 3437292"/>
                <a:gd name="connsiteY8" fmla="*/ 4562991 h 4562990"/>
                <a:gd name="connsiteX9" fmla="*/ 2492037 w 3437292"/>
                <a:gd name="connsiteY9" fmla="*/ 4562991 h 4562990"/>
                <a:gd name="connsiteX10" fmla="*/ 2492037 w 3437292"/>
                <a:gd name="connsiteY10" fmla="*/ 4428815 h 4562990"/>
                <a:gd name="connsiteX11" fmla="*/ 2019409 w 3437292"/>
                <a:gd name="connsiteY11" fmla="*/ 4428815 h 4562990"/>
                <a:gd name="connsiteX12" fmla="*/ 2019409 w 3437292"/>
                <a:gd name="connsiteY12" fmla="*/ 3757934 h 4562990"/>
                <a:gd name="connsiteX13" fmla="*/ 3265428 w 3437292"/>
                <a:gd name="connsiteY13" fmla="*/ 3757934 h 4562990"/>
                <a:gd name="connsiteX14" fmla="*/ 3437293 w 3437292"/>
                <a:gd name="connsiteY14" fmla="*/ 3489582 h 4562990"/>
                <a:gd name="connsiteX15" fmla="*/ 3437293 w 3437292"/>
                <a:gd name="connsiteY15" fmla="*/ 268352 h 4562990"/>
                <a:gd name="connsiteX16" fmla="*/ 3265428 w 3437292"/>
                <a:gd name="connsiteY16" fmla="*/ 0 h 4562990"/>
                <a:gd name="connsiteX17" fmla="*/ 1933477 w 3437292"/>
                <a:gd name="connsiteY17" fmla="*/ 4429083 h 4562990"/>
                <a:gd name="connsiteX18" fmla="*/ 1503816 w 3437292"/>
                <a:gd name="connsiteY18" fmla="*/ 4429083 h 4562990"/>
                <a:gd name="connsiteX19" fmla="*/ 1503816 w 3437292"/>
                <a:gd name="connsiteY19" fmla="*/ 3758203 h 4562990"/>
                <a:gd name="connsiteX20" fmla="*/ 1933477 w 3437292"/>
                <a:gd name="connsiteY20" fmla="*/ 3758203 h 4562990"/>
                <a:gd name="connsiteX21" fmla="*/ 3351360 w 3437292"/>
                <a:gd name="connsiteY21" fmla="*/ 3489851 h 4562990"/>
                <a:gd name="connsiteX22" fmla="*/ 3265428 w 3437292"/>
                <a:gd name="connsiteY22" fmla="*/ 3624027 h 4562990"/>
                <a:gd name="connsiteX23" fmla="*/ 171865 w 3437292"/>
                <a:gd name="connsiteY23" fmla="*/ 3624027 h 4562990"/>
                <a:gd name="connsiteX24" fmla="*/ 85932 w 3437292"/>
                <a:gd name="connsiteY24" fmla="*/ 3489851 h 4562990"/>
                <a:gd name="connsiteX25" fmla="*/ 85932 w 3437292"/>
                <a:gd name="connsiteY25" fmla="*/ 268352 h 4562990"/>
                <a:gd name="connsiteX26" fmla="*/ 171865 w 3437292"/>
                <a:gd name="connsiteY26" fmla="*/ 134176 h 4562990"/>
                <a:gd name="connsiteX27" fmla="*/ 3265428 w 3437292"/>
                <a:gd name="connsiteY27" fmla="*/ 134176 h 4562990"/>
                <a:gd name="connsiteX28" fmla="*/ 3351360 w 3437292"/>
                <a:gd name="connsiteY28" fmla="*/ 268352 h 456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37292" h="4562990">
                  <a:moveTo>
                    <a:pt x="3265428" y="0"/>
                  </a:moveTo>
                  <a:lnTo>
                    <a:pt x="171865" y="0"/>
                  </a:lnTo>
                  <a:cubicBezTo>
                    <a:pt x="77064" y="443"/>
                    <a:pt x="283" y="120329"/>
                    <a:pt x="0" y="268352"/>
                  </a:cubicBezTo>
                  <a:lnTo>
                    <a:pt x="0" y="3489582"/>
                  </a:lnTo>
                  <a:cubicBezTo>
                    <a:pt x="307" y="3637592"/>
                    <a:pt x="77074" y="3757458"/>
                    <a:pt x="171865" y="3757934"/>
                  </a:cubicBezTo>
                  <a:lnTo>
                    <a:pt x="1417883" y="3757934"/>
                  </a:lnTo>
                  <a:lnTo>
                    <a:pt x="1417883" y="4428815"/>
                  </a:lnTo>
                  <a:lnTo>
                    <a:pt x="945255" y="4428815"/>
                  </a:lnTo>
                  <a:lnTo>
                    <a:pt x="945255" y="4562991"/>
                  </a:lnTo>
                  <a:lnTo>
                    <a:pt x="2492037" y="4562991"/>
                  </a:lnTo>
                  <a:lnTo>
                    <a:pt x="2492037" y="4428815"/>
                  </a:lnTo>
                  <a:lnTo>
                    <a:pt x="2019409" y="4428815"/>
                  </a:lnTo>
                  <a:lnTo>
                    <a:pt x="2019409" y="3757934"/>
                  </a:lnTo>
                  <a:lnTo>
                    <a:pt x="3265428" y="3757934"/>
                  </a:lnTo>
                  <a:cubicBezTo>
                    <a:pt x="3360220" y="3757458"/>
                    <a:pt x="3436987" y="3637592"/>
                    <a:pt x="3437293" y="3489582"/>
                  </a:cubicBezTo>
                  <a:lnTo>
                    <a:pt x="3437293" y="268352"/>
                  </a:lnTo>
                  <a:cubicBezTo>
                    <a:pt x="3437009" y="120329"/>
                    <a:pt x="3360228" y="443"/>
                    <a:pt x="3265428" y="0"/>
                  </a:cubicBezTo>
                  <a:close/>
                  <a:moveTo>
                    <a:pt x="1933477" y="4429083"/>
                  </a:moveTo>
                  <a:lnTo>
                    <a:pt x="1503816" y="4429083"/>
                  </a:lnTo>
                  <a:lnTo>
                    <a:pt x="1503816" y="3758203"/>
                  </a:lnTo>
                  <a:lnTo>
                    <a:pt x="1933477" y="3758203"/>
                  </a:lnTo>
                  <a:close/>
                  <a:moveTo>
                    <a:pt x="3351360" y="3489851"/>
                  </a:moveTo>
                  <a:cubicBezTo>
                    <a:pt x="3351360" y="3563956"/>
                    <a:pt x="3312888" y="3624027"/>
                    <a:pt x="3265428" y="3624027"/>
                  </a:cubicBezTo>
                  <a:lnTo>
                    <a:pt x="171865" y="3624027"/>
                  </a:lnTo>
                  <a:cubicBezTo>
                    <a:pt x="124404" y="3624027"/>
                    <a:pt x="85932" y="3563956"/>
                    <a:pt x="85932" y="3489851"/>
                  </a:cubicBezTo>
                  <a:lnTo>
                    <a:pt x="85932" y="268352"/>
                  </a:lnTo>
                  <a:cubicBezTo>
                    <a:pt x="85932" y="194247"/>
                    <a:pt x="124404" y="134176"/>
                    <a:pt x="171865" y="134176"/>
                  </a:cubicBezTo>
                  <a:lnTo>
                    <a:pt x="3265428" y="134176"/>
                  </a:lnTo>
                  <a:cubicBezTo>
                    <a:pt x="3312888" y="134176"/>
                    <a:pt x="3351360" y="194247"/>
                    <a:pt x="3351360" y="268352"/>
                  </a:cubicBezTo>
                  <a:close/>
                </a:path>
              </a:pathLst>
            </a:custGeom>
            <a:solidFill>
              <a:srgbClr val="000000"/>
            </a:solidFill>
            <a:ln w="42962"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EC02C065-BAEE-4A37-A126-97CA18AC7C02}"/>
                </a:ext>
              </a:extLst>
            </p:cNvPr>
            <p:cNvSpPr/>
            <p:nvPr/>
          </p:nvSpPr>
          <p:spPr>
            <a:xfrm>
              <a:off x="4587466" y="746849"/>
              <a:ext cx="3007630" cy="3086987"/>
            </a:xfrm>
            <a:custGeom>
              <a:avLst/>
              <a:gdLst>
                <a:gd name="connsiteX0" fmla="*/ 85932 w 3007630"/>
                <a:gd name="connsiteY0" fmla="*/ 0 h 3086987"/>
                <a:gd name="connsiteX1" fmla="*/ 0 w 3007630"/>
                <a:gd name="connsiteY1" fmla="*/ 0 h 3086987"/>
                <a:gd name="connsiteX2" fmla="*/ 0 w 3007630"/>
                <a:gd name="connsiteY2" fmla="*/ 3086987 h 3086987"/>
                <a:gd name="connsiteX3" fmla="*/ 3007631 w 3007630"/>
                <a:gd name="connsiteY3" fmla="*/ 3086987 h 3086987"/>
                <a:gd name="connsiteX4" fmla="*/ 3007631 w 3007630"/>
                <a:gd name="connsiteY4" fmla="*/ 0 h 3086987"/>
                <a:gd name="connsiteX5" fmla="*/ 85932 w 3007630"/>
                <a:gd name="connsiteY5" fmla="*/ 0 h 3086987"/>
                <a:gd name="connsiteX6" fmla="*/ 2921699 w 3007630"/>
                <a:gd name="connsiteY6" fmla="*/ 2952811 h 3086987"/>
                <a:gd name="connsiteX7" fmla="*/ 85932 w 3007630"/>
                <a:gd name="connsiteY7" fmla="*/ 2952811 h 3086987"/>
                <a:gd name="connsiteX8" fmla="*/ 85932 w 3007630"/>
                <a:gd name="connsiteY8" fmla="*/ 134176 h 3086987"/>
                <a:gd name="connsiteX9" fmla="*/ 2921699 w 3007630"/>
                <a:gd name="connsiteY9" fmla="*/ 134176 h 308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7630" h="3086987">
                  <a:moveTo>
                    <a:pt x="85932" y="0"/>
                  </a:moveTo>
                  <a:lnTo>
                    <a:pt x="0" y="0"/>
                  </a:lnTo>
                  <a:lnTo>
                    <a:pt x="0" y="3086987"/>
                  </a:lnTo>
                  <a:lnTo>
                    <a:pt x="3007631" y="3086987"/>
                  </a:lnTo>
                  <a:lnTo>
                    <a:pt x="3007631" y="0"/>
                  </a:lnTo>
                  <a:lnTo>
                    <a:pt x="85932" y="0"/>
                  </a:lnTo>
                  <a:close/>
                  <a:moveTo>
                    <a:pt x="2921699" y="2952811"/>
                  </a:moveTo>
                  <a:lnTo>
                    <a:pt x="85932" y="2952811"/>
                  </a:lnTo>
                  <a:lnTo>
                    <a:pt x="85932" y="134176"/>
                  </a:lnTo>
                  <a:lnTo>
                    <a:pt x="2921699" y="134176"/>
                  </a:lnTo>
                  <a:close/>
                </a:path>
              </a:pathLst>
            </a:custGeom>
            <a:solidFill>
              <a:srgbClr val="000000"/>
            </a:solidFill>
            <a:ln w="42962" cap="flat">
              <a:noFill/>
              <a:prstDash val="solid"/>
              <a:miter/>
            </a:ln>
          </p:spPr>
          <p:txBody>
            <a:bodyPr rtlCol="0" anchor="ctr"/>
            <a:lstStyle/>
            <a:p>
              <a:endParaRPr lang="en-US"/>
            </a:p>
          </p:txBody>
        </p:sp>
      </p:grpSp>
      <p:sp>
        <p:nvSpPr>
          <p:cNvPr id="41" name="Rectangle 40">
            <a:extLst>
              <a:ext uri="{FF2B5EF4-FFF2-40B4-BE49-F238E27FC236}">
                <a16:creationId xmlns:a16="http://schemas.microsoft.com/office/drawing/2014/main" id="{B2DF7C71-3087-46D2-83D1-18DCF4956020}"/>
              </a:ext>
            </a:extLst>
          </p:cNvPr>
          <p:cNvSpPr/>
          <p:nvPr/>
        </p:nvSpPr>
        <p:spPr>
          <a:xfrm>
            <a:off x="4907140" y="4051610"/>
            <a:ext cx="1323279" cy="252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worker Node 2</a:t>
            </a:r>
          </a:p>
        </p:txBody>
      </p:sp>
      <p:sp>
        <p:nvSpPr>
          <p:cNvPr id="42" name="Rectangle 41">
            <a:extLst>
              <a:ext uri="{FF2B5EF4-FFF2-40B4-BE49-F238E27FC236}">
                <a16:creationId xmlns:a16="http://schemas.microsoft.com/office/drawing/2014/main" id="{A0379EF1-8E5C-4AFA-B2EE-B62410808336}"/>
              </a:ext>
            </a:extLst>
          </p:cNvPr>
          <p:cNvSpPr/>
          <p:nvPr/>
        </p:nvSpPr>
        <p:spPr>
          <a:xfrm>
            <a:off x="4259769" y="3181815"/>
            <a:ext cx="1323279" cy="3940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Container runtime Docker</a:t>
            </a:r>
          </a:p>
        </p:txBody>
      </p:sp>
      <p:sp>
        <p:nvSpPr>
          <p:cNvPr id="43" name="Hexagon 42">
            <a:extLst>
              <a:ext uri="{FF2B5EF4-FFF2-40B4-BE49-F238E27FC236}">
                <a16:creationId xmlns:a16="http://schemas.microsoft.com/office/drawing/2014/main" id="{A214DD83-8A31-4DAE-8A50-E7EA50C58C79}"/>
              </a:ext>
            </a:extLst>
          </p:cNvPr>
          <p:cNvSpPr/>
          <p:nvPr/>
        </p:nvSpPr>
        <p:spPr>
          <a:xfrm>
            <a:off x="6118308" y="3062868"/>
            <a:ext cx="914400" cy="51295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kubelet</a:t>
            </a:r>
            <a:endParaRPr lang="en-US" sz="1200" dirty="0"/>
          </a:p>
        </p:txBody>
      </p:sp>
      <p:grpSp>
        <p:nvGrpSpPr>
          <p:cNvPr id="33" name="Group 32">
            <a:extLst>
              <a:ext uri="{FF2B5EF4-FFF2-40B4-BE49-F238E27FC236}">
                <a16:creationId xmlns:a16="http://schemas.microsoft.com/office/drawing/2014/main" id="{02B07C0C-28AE-4DDA-ADD6-3243F42286D4}"/>
              </a:ext>
            </a:extLst>
          </p:cNvPr>
          <p:cNvGrpSpPr/>
          <p:nvPr/>
        </p:nvGrpSpPr>
        <p:grpSpPr>
          <a:xfrm>
            <a:off x="4586870" y="1699866"/>
            <a:ext cx="1821052" cy="673797"/>
            <a:chOff x="6162985" y="3064223"/>
            <a:chExt cx="1644240" cy="673797"/>
          </a:xfrm>
        </p:grpSpPr>
        <p:grpSp>
          <p:nvGrpSpPr>
            <p:cNvPr id="35" name="Group 34">
              <a:extLst>
                <a:ext uri="{FF2B5EF4-FFF2-40B4-BE49-F238E27FC236}">
                  <a16:creationId xmlns:a16="http://schemas.microsoft.com/office/drawing/2014/main" id="{9DEBC869-A1E4-4444-9C16-71DD69A7DAB5}"/>
                </a:ext>
              </a:extLst>
            </p:cNvPr>
            <p:cNvGrpSpPr/>
            <p:nvPr/>
          </p:nvGrpSpPr>
          <p:grpSpPr>
            <a:xfrm>
              <a:off x="6162985" y="3064223"/>
              <a:ext cx="1644240" cy="673797"/>
              <a:chOff x="2445834" y="2133600"/>
              <a:chExt cx="1644240" cy="673797"/>
            </a:xfrm>
          </p:grpSpPr>
          <p:pic>
            <p:nvPicPr>
              <p:cNvPr id="38" name="Picture 37">
                <a:extLst>
                  <a:ext uri="{FF2B5EF4-FFF2-40B4-BE49-F238E27FC236}">
                    <a16:creationId xmlns:a16="http://schemas.microsoft.com/office/drawing/2014/main" id="{B370D4B3-3428-4141-B586-80ED2C1DDE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9385" y="2571750"/>
                <a:ext cx="371708" cy="235647"/>
              </a:xfrm>
              <a:prstGeom prst="rect">
                <a:avLst/>
              </a:prstGeom>
            </p:spPr>
          </p:pic>
          <p:sp>
            <p:nvSpPr>
              <p:cNvPr id="39" name="Rectangle 38">
                <a:extLst>
                  <a:ext uri="{FF2B5EF4-FFF2-40B4-BE49-F238E27FC236}">
                    <a16:creationId xmlns:a16="http://schemas.microsoft.com/office/drawing/2014/main" id="{CD08FD24-7AD1-4C17-8B9B-14C472538A28}"/>
                  </a:ext>
                </a:extLst>
              </p:cNvPr>
              <p:cNvSpPr/>
              <p:nvPr/>
            </p:nvSpPr>
            <p:spPr>
              <a:xfrm>
                <a:off x="2445834" y="2133600"/>
                <a:ext cx="724791" cy="6737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F022BA8-15C3-4792-951B-5AEA63E75504}"/>
                  </a:ext>
                </a:extLst>
              </p:cNvPr>
              <p:cNvSpPr/>
              <p:nvPr/>
            </p:nvSpPr>
            <p:spPr>
              <a:xfrm>
                <a:off x="3365283" y="2133600"/>
                <a:ext cx="724791" cy="6737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99752F62-6020-4456-9DF8-6507FC33C0B7}"/>
                </a:ext>
              </a:extLst>
            </p:cNvPr>
            <p:cNvSpPr/>
            <p:nvPr/>
          </p:nvSpPr>
          <p:spPr>
            <a:xfrm>
              <a:off x="6162985" y="3064223"/>
              <a:ext cx="724791" cy="30344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web-app 3</a:t>
              </a:r>
            </a:p>
          </p:txBody>
        </p:sp>
        <p:sp>
          <p:nvSpPr>
            <p:cNvPr id="37" name="Rectangle 36">
              <a:extLst>
                <a:ext uri="{FF2B5EF4-FFF2-40B4-BE49-F238E27FC236}">
                  <a16:creationId xmlns:a16="http://schemas.microsoft.com/office/drawing/2014/main" id="{791E6F16-2715-4C34-9BC6-85D180D7C80C}"/>
                </a:ext>
              </a:extLst>
            </p:cNvPr>
            <p:cNvSpPr/>
            <p:nvPr/>
          </p:nvSpPr>
          <p:spPr>
            <a:xfrm>
              <a:off x="7082434" y="3064223"/>
              <a:ext cx="724791" cy="30344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web-app 4</a:t>
              </a:r>
            </a:p>
          </p:txBody>
        </p:sp>
      </p:grpSp>
      <p:pic>
        <p:nvPicPr>
          <p:cNvPr id="34" name="Picture 33">
            <a:extLst>
              <a:ext uri="{FF2B5EF4-FFF2-40B4-BE49-F238E27FC236}">
                <a16:creationId xmlns:a16="http://schemas.microsoft.com/office/drawing/2014/main" id="{8E8450B7-79F0-46BE-B4E3-D7E7466FAA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0716" y="2123380"/>
            <a:ext cx="411679" cy="235647"/>
          </a:xfrm>
          <a:prstGeom prst="rect">
            <a:avLst/>
          </a:prstGeom>
        </p:spPr>
      </p:pic>
      <p:sp>
        <p:nvSpPr>
          <p:cNvPr id="47" name="Arrow: Up-Down 46">
            <a:extLst>
              <a:ext uri="{FF2B5EF4-FFF2-40B4-BE49-F238E27FC236}">
                <a16:creationId xmlns:a16="http://schemas.microsoft.com/office/drawing/2014/main" id="{CF03439A-4A2C-4037-873A-381A41C2E5A6}"/>
              </a:ext>
            </a:extLst>
          </p:cNvPr>
          <p:cNvSpPr/>
          <p:nvPr/>
        </p:nvSpPr>
        <p:spPr>
          <a:xfrm rot="19198861">
            <a:off x="6204584" y="2281780"/>
            <a:ext cx="230453" cy="85464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Up-Down 47">
            <a:extLst>
              <a:ext uri="{FF2B5EF4-FFF2-40B4-BE49-F238E27FC236}">
                <a16:creationId xmlns:a16="http://schemas.microsoft.com/office/drawing/2014/main" id="{4BA725CC-7C3D-4F70-B4B2-68B7DB01EC18}"/>
              </a:ext>
            </a:extLst>
          </p:cNvPr>
          <p:cNvSpPr/>
          <p:nvPr/>
        </p:nvSpPr>
        <p:spPr>
          <a:xfrm rot="19198861">
            <a:off x="2449337" y="2294463"/>
            <a:ext cx="230453" cy="85464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Up-Down 49">
            <a:extLst>
              <a:ext uri="{FF2B5EF4-FFF2-40B4-BE49-F238E27FC236}">
                <a16:creationId xmlns:a16="http://schemas.microsoft.com/office/drawing/2014/main" id="{FC4D8FCE-CF29-4AAE-91F2-120FDF80537A}"/>
              </a:ext>
            </a:extLst>
          </p:cNvPr>
          <p:cNvSpPr/>
          <p:nvPr/>
        </p:nvSpPr>
        <p:spPr>
          <a:xfrm rot="18499507">
            <a:off x="1759723" y="2155281"/>
            <a:ext cx="230453" cy="127863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Up-Down 50">
            <a:extLst>
              <a:ext uri="{FF2B5EF4-FFF2-40B4-BE49-F238E27FC236}">
                <a16:creationId xmlns:a16="http://schemas.microsoft.com/office/drawing/2014/main" id="{66681F1F-4AE4-4ED7-B9B2-5C4E575864B5}"/>
              </a:ext>
            </a:extLst>
          </p:cNvPr>
          <p:cNvSpPr/>
          <p:nvPr/>
        </p:nvSpPr>
        <p:spPr>
          <a:xfrm rot="18499507">
            <a:off x="5542188" y="2164934"/>
            <a:ext cx="230453" cy="127863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BCED974-3C37-4EC0-A0C6-F55233B51079}"/>
              </a:ext>
            </a:extLst>
          </p:cNvPr>
          <p:cNvSpPr/>
          <p:nvPr/>
        </p:nvSpPr>
        <p:spPr>
          <a:xfrm>
            <a:off x="7511419" y="183700"/>
            <a:ext cx="1394688" cy="4871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Reports the </a:t>
            </a:r>
            <a:r>
              <a:rPr lang="en-US" sz="2400" dirty="0">
                <a:solidFill>
                  <a:schemeClr val="accent2"/>
                </a:solidFill>
              </a:rPr>
              <a:t>status</a:t>
            </a:r>
            <a:r>
              <a:rPr lang="en-US" sz="2400" dirty="0">
                <a:solidFill>
                  <a:schemeClr val="tx1"/>
                </a:solidFill>
              </a:rPr>
              <a:t> of </a:t>
            </a:r>
            <a:r>
              <a:rPr lang="en-US" sz="2400" dirty="0" err="1">
                <a:solidFill>
                  <a:schemeClr val="accent2"/>
                </a:solidFill>
              </a:rPr>
              <a:t>PODs</a:t>
            </a:r>
            <a:r>
              <a:rPr lang="en-US" sz="2400" dirty="0">
                <a:solidFill>
                  <a:schemeClr val="tx1"/>
                </a:solidFill>
              </a:rPr>
              <a:t> &amp; </a:t>
            </a:r>
            <a:r>
              <a:rPr lang="en-US" sz="2400" dirty="0">
                <a:solidFill>
                  <a:schemeClr val="accent2"/>
                </a:solidFill>
              </a:rPr>
              <a:t>nodes</a:t>
            </a:r>
            <a:r>
              <a:rPr lang="en-US" sz="2400" dirty="0">
                <a:solidFill>
                  <a:schemeClr val="tx1"/>
                </a:solidFill>
              </a:rPr>
              <a:t> to the </a:t>
            </a:r>
            <a:r>
              <a:rPr lang="en-US" sz="2400" dirty="0">
                <a:solidFill>
                  <a:schemeClr val="accent2"/>
                </a:solidFill>
              </a:rPr>
              <a:t>API server</a:t>
            </a:r>
            <a:r>
              <a:rPr lang="en-US" sz="2400" dirty="0">
                <a:solidFill>
                  <a:schemeClr val="tx1"/>
                </a:solidFill>
              </a:rPr>
              <a:t>.</a:t>
            </a:r>
          </a:p>
          <a:p>
            <a:endParaRPr lang="en-US" sz="2000" dirty="0">
              <a:solidFill>
                <a:schemeClr val="tx1"/>
              </a:solidFill>
            </a:endParaRPr>
          </a:p>
        </p:txBody>
      </p:sp>
    </p:spTree>
    <p:extLst>
      <p:ext uri="{BB962C8B-B14F-4D97-AF65-F5344CB8AC3E}">
        <p14:creationId xmlns:p14="http://schemas.microsoft.com/office/powerpoint/2010/main" val="7687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iterate type="lt">
                                    <p:tmAbs val="0"/>
                                  </p:iterate>
                                  <p:childTnLst>
                                    <p:set>
                                      <p:cBhvr>
                                        <p:cTn id="11" dur="1" fill="hold">
                                          <p:stCondLst>
                                            <p:cond delay="0"/>
                                          </p:stCondLst>
                                        </p:cTn>
                                        <p:tgtEl>
                                          <p:spTgt spid="2">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bg bwMode="blackWhite">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94F27-4F14-4102-A915-8DCF34B97C77}"/>
              </a:ext>
            </a:extLst>
          </p:cNvPr>
          <p:cNvSpPr>
            <a:spLocks noGrp="1"/>
          </p:cNvSpPr>
          <p:nvPr>
            <p:ph type="title"/>
          </p:nvPr>
        </p:nvSpPr>
        <p:spPr>
          <a:xfrm>
            <a:off x="0" y="0"/>
            <a:ext cx="9144000" cy="801757"/>
          </a:xfrm>
        </p:spPr>
        <p:txBody>
          <a:bodyPr>
            <a:normAutofit/>
          </a:bodyPr>
          <a:lstStyle/>
          <a:p>
            <a:r>
              <a:rPr lang="en-US" dirty="0"/>
              <a:t>Comparison between Docker Swarm and Kubernetes</a:t>
            </a:r>
          </a:p>
        </p:txBody>
      </p:sp>
      <p:graphicFrame>
        <p:nvGraphicFramePr>
          <p:cNvPr id="5" name="Table 5">
            <a:extLst>
              <a:ext uri="{FF2B5EF4-FFF2-40B4-BE49-F238E27FC236}">
                <a16:creationId xmlns:a16="http://schemas.microsoft.com/office/drawing/2014/main" id="{D906C76B-A3C6-4DD1-84ED-B2C351EBCC03}"/>
              </a:ext>
            </a:extLst>
          </p:cNvPr>
          <p:cNvGraphicFramePr>
            <a:graphicFrameLocks noGrp="1"/>
          </p:cNvGraphicFramePr>
          <p:nvPr>
            <p:ph sz="half" idx="1"/>
            <p:extLst>
              <p:ext uri="{D42A27DB-BD31-4B8C-83A1-F6EECF244321}">
                <p14:modId xmlns:p14="http://schemas.microsoft.com/office/powerpoint/2010/main" val="2033270203"/>
              </p:ext>
            </p:extLst>
          </p:nvPr>
        </p:nvGraphicFramePr>
        <p:xfrm>
          <a:off x="-1" y="728870"/>
          <a:ext cx="9096587" cy="4021352"/>
        </p:xfrm>
        <a:graphic>
          <a:graphicData uri="http://schemas.openxmlformats.org/drawingml/2006/table">
            <a:tbl>
              <a:tblPr firstRow="1" bandRow="1">
                <a:effectLst/>
                <a:tableStyleId>{5C22544A-7EE6-4342-B048-85BDC9FD1C3A}</a:tableStyleId>
              </a:tblPr>
              <a:tblGrid>
                <a:gridCol w="1645921">
                  <a:extLst>
                    <a:ext uri="{9D8B030D-6E8A-4147-A177-3AD203B41FA5}">
                      <a16:colId xmlns:a16="http://schemas.microsoft.com/office/drawing/2014/main" val="738565757"/>
                    </a:ext>
                  </a:extLst>
                </a:gridCol>
                <a:gridCol w="3603413">
                  <a:extLst>
                    <a:ext uri="{9D8B030D-6E8A-4147-A177-3AD203B41FA5}">
                      <a16:colId xmlns:a16="http://schemas.microsoft.com/office/drawing/2014/main" val="2710557545"/>
                    </a:ext>
                  </a:extLst>
                </a:gridCol>
                <a:gridCol w="3847253">
                  <a:extLst>
                    <a:ext uri="{9D8B030D-6E8A-4147-A177-3AD203B41FA5}">
                      <a16:colId xmlns:a16="http://schemas.microsoft.com/office/drawing/2014/main" val="997527184"/>
                    </a:ext>
                  </a:extLst>
                </a:gridCol>
              </a:tblGrid>
              <a:tr h="450983">
                <a:tc>
                  <a:txBody>
                    <a:bodyPr/>
                    <a:lstStyle/>
                    <a:p>
                      <a:r>
                        <a:rPr lang="en-US" dirty="0"/>
                        <a:t>Comparison Point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US" dirty="0"/>
                        <a:t>Docker Swarm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US" dirty="0"/>
                        <a:t> Kubernetes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942294010"/>
                  </a:ext>
                </a:extLst>
              </a:tr>
              <a:tr h="450983">
                <a:tc>
                  <a:txBody>
                    <a:bodyPr/>
                    <a:lstStyle/>
                    <a:p>
                      <a:r>
                        <a:rPr lang="en-US" dirty="0"/>
                        <a:t>Main highlight</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tc>
                  <a:txBody>
                    <a:bodyPr/>
                    <a:lstStyle/>
                    <a:p>
                      <a:r>
                        <a:rPr lang="en-US" dirty="0"/>
                        <a:t>Easy to use and fit with Docker’s product.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tc>
                  <a:txBody>
                    <a:bodyPr/>
                    <a:lstStyle/>
                    <a:p>
                      <a:r>
                        <a:rPr lang="en-US" dirty="0"/>
                        <a:t>A complete and advance container orchestration solution.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674890868"/>
                  </a:ext>
                </a:extLst>
              </a:tr>
              <a:tr h="450983">
                <a:tc>
                  <a:txBody>
                    <a:bodyPr/>
                    <a:lstStyle/>
                    <a:p>
                      <a:r>
                        <a:rPr lang="en-US" dirty="0"/>
                        <a:t>Components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r>
                        <a:rPr lang="en-US" sz="1350" kern="1200" dirty="0">
                          <a:solidFill>
                            <a:schemeClr val="dk1"/>
                          </a:solidFill>
                          <a:effectLst/>
                          <a:latin typeface="+mn-lt"/>
                          <a:ea typeface="+mn-ea"/>
                          <a:cs typeface="+mn-cs"/>
                        </a:rPr>
                        <a:t>Components will be installed on Master node/s operating system.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r>
                        <a:rPr lang="en-US" sz="1350" kern="1200" dirty="0">
                          <a:solidFill>
                            <a:schemeClr val="dk1"/>
                          </a:solidFill>
                          <a:effectLst/>
                          <a:latin typeface="+mn-lt"/>
                          <a:ea typeface="+mn-ea"/>
                          <a:cs typeface="+mn-cs"/>
                        </a:rPr>
                        <a:t>All the components will be installed on separate containers on master nodes, and it is possible to have these containers on different master nodes.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880139614"/>
                  </a:ext>
                </a:extLst>
              </a:tr>
              <a:tr h="450983">
                <a:tc>
                  <a:txBody>
                    <a:bodyPr/>
                    <a:lstStyle/>
                    <a:p>
                      <a:r>
                        <a:rPr lang="en-US" dirty="0"/>
                        <a:t>Installation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r>
                        <a:rPr lang="en-US" dirty="0"/>
                        <a:t>Quick &amp; Easy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Complex and need to learn Kubernetes.</a:t>
                      </a:r>
                    </a:p>
                    <a:p>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914728198"/>
                  </a:ext>
                </a:extLst>
              </a:tr>
              <a:tr h="450983">
                <a:tc>
                  <a:txBody>
                    <a:bodyPr/>
                    <a:lstStyle/>
                    <a:p>
                      <a:r>
                        <a:rPr lang="en-US" dirty="0"/>
                        <a:t>Cluster setup</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r>
                        <a:rPr lang="en-US" dirty="0"/>
                        <a:t>Easy to start the cluster.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r>
                        <a:rPr lang="en-US" dirty="0"/>
                        <a:t>Difficult but strong one.</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4114435225"/>
                  </a:ext>
                </a:extLst>
              </a:tr>
              <a:tr h="450983">
                <a:tc>
                  <a:txBody>
                    <a:bodyPr/>
                    <a:lstStyle/>
                    <a:p>
                      <a:r>
                        <a:rPr lang="en-US" dirty="0"/>
                        <a:t>CLI</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r>
                        <a:rPr lang="en-US" dirty="0"/>
                        <a:t>Integrated with Docker CLI, thus limited functionality.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r>
                        <a:rPr lang="en-US" dirty="0"/>
                        <a:t>Totally separate CLI.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033420092"/>
                  </a:ext>
                </a:extLst>
              </a:tr>
              <a:tr h="450983">
                <a:tc>
                  <a:txBody>
                    <a:bodyPr/>
                    <a:lstStyle/>
                    <a:p>
                      <a:r>
                        <a:rPr lang="en-US" dirty="0"/>
                        <a:t>Scalability</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r>
                        <a:rPr lang="en-US" dirty="0"/>
                        <a:t>Super fast, 5 times faster than </a:t>
                      </a:r>
                      <a:r>
                        <a:rPr lang="en-US" dirty="0" err="1"/>
                        <a:t>K8S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solidFill>
                  </a:tcPr>
                </a:tc>
                <a:tc>
                  <a:txBody>
                    <a:bodyPr/>
                    <a:lstStyle/>
                    <a:p>
                      <a:r>
                        <a:rPr lang="en-US" dirty="0"/>
                        <a:t>Based on traffic.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899414337"/>
                  </a:ext>
                </a:extLst>
              </a:tr>
              <a:tr h="450983">
                <a:tc>
                  <a:txBody>
                    <a:bodyPr/>
                    <a:lstStyle/>
                    <a:p>
                      <a:r>
                        <a:rPr lang="en-US" dirty="0"/>
                        <a:t>Horizontal auto scale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US" dirty="0"/>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US" dirty="0"/>
                        <a:t>Yes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827715893"/>
                  </a:ext>
                </a:extLst>
              </a:tr>
            </a:tbl>
          </a:graphicData>
        </a:graphic>
      </p:graphicFrame>
      <p:sp>
        <p:nvSpPr>
          <p:cNvPr id="3" name="Rectangle 2">
            <a:extLst>
              <a:ext uri="{FF2B5EF4-FFF2-40B4-BE49-F238E27FC236}">
                <a16:creationId xmlns:a16="http://schemas.microsoft.com/office/drawing/2014/main" id="{DC440643-C560-4489-ABC9-A0BB14359574}"/>
              </a:ext>
            </a:extLst>
          </p:cNvPr>
          <p:cNvSpPr/>
          <p:nvPr/>
        </p:nvSpPr>
        <p:spPr>
          <a:xfrm>
            <a:off x="-1" y="655320"/>
            <a:ext cx="9096587" cy="6183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EE6F3B-FB03-4556-AAE5-DA62461D6C7B}"/>
              </a:ext>
            </a:extLst>
          </p:cNvPr>
          <p:cNvSpPr/>
          <p:nvPr/>
        </p:nvSpPr>
        <p:spPr>
          <a:xfrm>
            <a:off x="0" y="1273639"/>
            <a:ext cx="9096587" cy="6183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AB6CA-2906-4D6B-8726-C50EBC41F802}"/>
              </a:ext>
            </a:extLst>
          </p:cNvPr>
          <p:cNvSpPr/>
          <p:nvPr/>
        </p:nvSpPr>
        <p:spPr>
          <a:xfrm>
            <a:off x="2" y="1745521"/>
            <a:ext cx="9096587" cy="6183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53D44A-C4EF-4539-B7BB-197BCE62E168}"/>
              </a:ext>
            </a:extLst>
          </p:cNvPr>
          <p:cNvSpPr/>
          <p:nvPr/>
        </p:nvSpPr>
        <p:spPr>
          <a:xfrm>
            <a:off x="-25397" y="2321224"/>
            <a:ext cx="9096587" cy="6540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8594C7C-E6F2-4923-BE86-786B1CBFD190}"/>
              </a:ext>
            </a:extLst>
          </p:cNvPr>
          <p:cNvSpPr/>
          <p:nvPr/>
        </p:nvSpPr>
        <p:spPr>
          <a:xfrm>
            <a:off x="4" y="2975281"/>
            <a:ext cx="9096587" cy="4361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AFAD4E2-B0D5-464C-81BB-18B9D62FA67E}"/>
              </a:ext>
            </a:extLst>
          </p:cNvPr>
          <p:cNvSpPr/>
          <p:nvPr/>
        </p:nvSpPr>
        <p:spPr>
          <a:xfrm>
            <a:off x="5" y="3411424"/>
            <a:ext cx="9096587" cy="4361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74C0673-E0E9-458D-99DD-1B62896C0B83}"/>
              </a:ext>
            </a:extLst>
          </p:cNvPr>
          <p:cNvSpPr/>
          <p:nvPr/>
        </p:nvSpPr>
        <p:spPr>
          <a:xfrm>
            <a:off x="6" y="3811827"/>
            <a:ext cx="9096587" cy="5022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A625590-D70B-4B80-BC3F-9B846E1E55D6}"/>
              </a:ext>
            </a:extLst>
          </p:cNvPr>
          <p:cNvSpPr/>
          <p:nvPr/>
        </p:nvSpPr>
        <p:spPr>
          <a:xfrm>
            <a:off x="7" y="4218014"/>
            <a:ext cx="9096587" cy="64139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96959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9"/>
                                        </p:tgtEl>
                                      </p:cBhvr>
                                    </p:animEffect>
                                    <p:set>
                                      <p:cBhvr>
                                        <p:cTn id="37" dur="1" fill="hold">
                                          <p:stCondLst>
                                            <p:cond delay="499"/>
                                          </p:stCondLst>
                                        </p:cTn>
                                        <p:tgtEl>
                                          <p:spTgt spid="1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5" grpId="0" animBg="1"/>
      <p:bldP spid="16" grpId="0" animBg="1"/>
      <p:bldP spid="17" grpId="0" animBg="1"/>
      <p:bldP spid="18" grpId="0" animBg="1"/>
      <p:bldP spid="19"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B31AF-A69B-4EF9-8214-A75D4ADEBC42}"/>
              </a:ext>
            </a:extLst>
          </p:cNvPr>
          <p:cNvSpPr>
            <a:spLocks noGrp="1"/>
          </p:cNvSpPr>
          <p:nvPr>
            <p:ph type="title"/>
          </p:nvPr>
        </p:nvSpPr>
        <p:spPr>
          <a:xfrm>
            <a:off x="0" y="13691"/>
            <a:ext cx="9144000" cy="655382"/>
          </a:xfrm>
        </p:spPr>
        <p:txBody>
          <a:bodyPr/>
          <a:lstStyle/>
          <a:p>
            <a:r>
              <a:rPr lang="en-US" dirty="0"/>
              <a:t>                                   Kubelet</a:t>
            </a:r>
          </a:p>
        </p:txBody>
      </p:sp>
      <p:sp>
        <p:nvSpPr>
          <p:cNvPr id="3" name="Content Placeholder 2">
            <a:extLst>
              <a:ext uri="{FF2B5EF4-FFF2-40B4-BE49-F238E27FC236}">
                <a16:creationId xmlns:a16="http://schemas.microsoft.com/office/drawing/2014/main" id="{1429D11F-C228-4F2E-8EFA-83BA0C03058B}"/>
              </a:ext>
            </a:extLst>
          </p:cNvPr>
          <p:cNvSpPr>
            <a:spLocks noGrp="1"/>
          </p:cNvSpPr>
          <p:nvPr>
            <p:ph idx="1"/>
          </p:nvPr>
        </p:nvSpPr>
        <p:spPr>
          <a:xfrm>
            <a:off x="669072" y="579863"/>
            <a:ext cx="7846277" cy="4052860"/>
          </a:xfrm>
        </p:spPr>
        <p:txBody>
          <a:bodyPr/>
          <a:lstStyle/>
          <a:p>
            <a:r>
              <a:rPr lang="en-US" dirty="0"/>
              <a:t>Kubelet is an agent, which runs on each worker node.</a:t>
            </a:r>
          </a:p>
          <a:p>
            <a:r>
              <a:rPr lang="en-US" dirty="0"/>
              <a:t>Primary use is to register the node with the API server.</a:t>
            </a:r>
          </a:p>
          <a:p>
            <a:r>
              <a:rPr lang="en-US" dirty="0" err="1"/>
              <a:t>Kubelet</a:t>
            </a:r>
            <a:r>
              <a:rPr lang="en-US" dirty="0"/>
              <a:t> interacts with both the container, container runtime (</a:t>
            </a:r>
            <a:r>
              <a:rPr lang="en-US" dirty="0" err="1"/>
              <a:t>Podman</a:t>
            </a:r>
            <a:r>
              <a:rPr lang="en-US" dirty="0"/>
              <a:t> / Docker) and the node.</a:t>
            </a:r>
          </a:p>
          <a:p>
            <a:r>
              <a:rPr lang="en-US" dirty="0"/>
              <a:t>Create/Run/Destroy </a:t>
            </a:r>
            <a:r>
              <a:rPr lang="en-US" dirty="0" err="1"/>
              <a:t>PODs</a:t>
            </a:r>
            <a:r>
              <a:rPr lang="en-US" dirty="0"/>
              <a:t> on the worker nodes based on POD spec (yaml file) receives from API server.</a:t>
            </a:r>
          </a:p>
          <a:p>
            <a:r>
              <a:rPr lang="en-US" dirty="0"/>
              <a:t>Reports the status of </a:t>
            </a:r>
            <a:r>
              <a:rPr lang="en-US" dirty="0" err="1"/>
              <a:t>PODs</a:t>
            </a:r>
            <a:r>
              <a:rPr lang="en-US" dirty="0"/>
              <a:t> &amp; nodes to the API server.</a:t>
            </a:r>
          </a:p>
        </p:txBody>
      </p:sp>
      <p:pic>
        <p:nvPicPr>
          <p:cNvPr id="4" name="Graphic 3" descr="Work from home house outline">
            <a:hlinkClick r:id="rId3" action="ppaction://hlinksldjump"/>
            <a:extLst>
              <a:ext uri="{FF2B5EF4-FFF2-40B4-BE49-F238E27FC236}">
                <a16:creationId xmlns:a16="http://schemas.microsoft.com/office/drawing/2014/main" id="{8C4E1965-4DD1-4D87-95BC-8C256B2327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71560" y="4643635"/>
            <a:ext cx="472440" cy="472440"/>
          </a:xfrm>
          <a:prstGeom prst="rect">
            <a:avLst/>
          </a:prstGeom>
        </p:spPr>
      </p:pic>
    </p:spTree>
    <p:extLst>
      <p:ext uri="{BB962C8B-B14F-4D97-AF65-F5344CB8AC3E}">
        <p14:creationId xmlns:p14="http://schemas.microsoft.com/office/powerpoint/2010/main" val="260942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8" fill="hold" nodeType="withEffect">
                                  <p:stCondLst>
                                    <p:cond delay="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par>
                                <p:cTn id="11" presetID="22" presetClass="entr" presetSubtype="8" fill="hold" nodeType="withEffect">
                                  <p:stCondLst>
                                    <p:cond delay="0"/>
                                  </p:stCondLst>
                                  <p:iterate type="lt">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left)">
                                      <p:cBhvr>
                                        <p:cTn id="13" dur="500"/>
                                        <p:tgtEl>
                                          <p:spTgt spid="3">
                                            <p:txEl>
                                              <p:pRg st="1" end="1"/>
                                            </p:txEl>
                                          </p:spTgt>
                                        </p:tgtEl>
                                      </p:cBhvr>
                                    </p:animEffect>
                                  </p:childTnLst>
                                </p:cTn>
                              </p:par>
                              <p:par>
                                <p:cTn id="14" presetID="22" presetClass="entr" presetSubtype="8" fill="hold" nodeType="withEffect">
                                  <p:stCondLst>
                                    <p:cond delay="0"/>
                                  </p:stCondLst>
                                  <p:iterate type="lt">
                                    <p:tmPct val="10000"/>
                                  </p:iterate>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par>
                                <p:cTn id="17" presetID="22" presetClass="entr" presetSubtype="8" fill="hold" nodeType="withEffect">
                                  <p:stCondLst>
                                    <p:cond delay="0"/>
                                  </p:stCondLst>
                                  <p:iterate type="lt">
                                    <p:tmPct val="10000"/>
                                  </p:iterate>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par>
                                <p:cTn id="20" presetID="22" presetClass="entr" presetSubtype="8" fill="hold" nodeType="withEffect">
                                  <p:stCondLst>
                                    <p:cond delay="0"/>
                                  </p:stCondLst>
                                  <p:iterate type="lt">
                                    <p:tmPct val="10000"/>
                                  </p:iterate>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par>
                                <p:cTn id="23" presetID="22" presetClass="entr" presetSubtype="8" fill="hold" nodeType="withEffect">
                                  <p:stCondLst>
                                    <p:cond delay="0"/>
                                  </p:stCondLst>
                                  <p:iterate type="lt">
                                    <p:tmPct val="10000"/>
                                  </p:iterate>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left)">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3BC5E-EE8F-4089-B015-B7C0E04C440D}"/>
              </a:ext>
            </a:extLst>
          </p:cNvPr>
          <p:cNvSpPr>
            <a:spLocks noGrp="1"/>
          </p:cNvSpPr>
          <p:nvPr>
            <p:ph type="title"/>
          </p:nvPr>
        </p:nvSpPr>
        <p:spPr>
          <a:xfrm>
            <a:off x="562519" y="0"/>
            <a:ext cx="7886700" cy="994172"/>
          </a:xfrm>
        </p:spPr>
        <p:txBody>
          <a:bodyPr>
            <a:normAutofit/>
          </a:bodyPr>
          <a:lstStyle/>
          <a:p>
            <a:r>
              <a:rPr lang="en-US" dirty="0"/>
              <a:t>Kube-Proxy</a:t>
            </a:r>
          </a:p>
        </p:txBody>
      </p:sp>
      <p:sp>
        <p:nvSpPr>
          <p:cNvPr id="3" name="Content Placeholder 2">
            <a:extLst>
              <a:ext uri="{FF2B5EF4-FFF2-40B4-BE49-F238E27FC236}">
                <a16:creationId xmlns:a16="http://schemas.microsoft.com/office/drawing/2014/main" id="{50BC5580-939C-4022-B24B-0D8C95E6D316}"/>
              </a:ext>
            </a:extLst>
          </p:cNvPr>
          <p:cNvSpPr>
            <a:spLocks noGrp="1"/>
          </p:cNvSpPr>
          <p:nvPr>
            <p:ph idx="1"/>
          </p:nvPr>
        </p:nvSpPr>
        <p:spPr>
          <a:xfrm>
            <a:off x="496389" y="896983"/>
            <a:ext cx="8647611" cy="3735740"/>
          </a:xfrm>
        </p:spPr>
        <p:txBody>
          <a:bodyPr>
            <a:normAutofit fontScale="92500" lnSpcReduction="10000"/>
          </a:bodyPr>
          <a:lstStyle/>
          <a:p>
            <a:r>
              <a:rPr lang="en-US" dirty="0"/>
              <a:t>The Kubernetes network proxy (aka kube-proxy) is a daemon running on each node.</a:t>
            </a:r>
          </a:p>
          <a:p>
            <a:r>
              <a:rPr lang="en-US" dirty="0"/>
              <a:t>what are the functions of Kube Proxy?</a:t>
            </a:r>
          </a:p>
          <a:p>
            <a:pPr lvl="1"/>
            <a:r>
              <a:rPr lang="en-US" dirty="0"/>
              <a:t>Kube-proxy maintains </a:t>
            </a:r>
            <a:r>
              <a:rPr lang="en-US" b="1" dirty="0">
                <a:solidFill>
                  <a:schemeClr val="accent6"/>
                </a:solidFill>
              </a:rPr>
              <a:t>network rules </a:t>
            </a:r>
            <a:r>
              <a:rPr lang="en-US" dirty="0"/>
              <a:t>on Worker node.</a:t>
            </a:r>
          </a:p>
          <a:p>
            <a:pPr lvl="1"/>
            <a:r>
              <a:rPr lang="en-US" dirty="0"/>
              <a:t>What IP address is assigned to Pods?</a:t>
            </a:r>
          </a:p>
          <a:p>
            <a:pPr lvl="1"/>
            <a:r>
              <a:rPr lang="en-US" dirty="0"/>
              <a:t>How to reach Pods ?</a:t>
            </a:r>
          </a:p>
          <a:p>
            <a:pPr lvl="1"/>
            <a:r>
              <a:rPr lang="en-US" dirty="0"/>
              <a:t>DNS functionality.</a:t>
            </a:r>
          </a:p>
          <a:p>
            <a:r>
              <a:rPr lang="en-US" dirty="0"/>
              <a:t>How to Manage the </a:t>
            </a:r>
            <a:r>
              <a:rPr lang="en-US" sz="1800" b="1" dirty="0">
                <a:solidFill>
                  <a:schemeClr val="accent6"/>
                </a:solidFill>
              </a:rPr>
              <a:t>network rules</a:t>
            </a:r>
            <a:r>
              <a:rPr lang="en-US" dirty="0"/>
              <a:t>?</a:t>
            </a:r>
          </a:p>
          <a:p>
            <a:pPr marL="342900" lvl="1" indent="0">
              <a:buNone/>
            </a:pPr>
            <a:r>
              <a:rPr lang="en-US" dirty="0"/>
              <a:t>1.  iptables (default mode)</a:t>
            </a:r>
          </a:p>
          <a:p>
            <a:pPr marL="342900" lvl="1" indent="0">
              <a:buNone/>
            </a:pPr>
            <a:r>
              <a:rPr lang="en-US" dirty="0"/>
              <a:t>2.  </a:t>
            </a:r>
            <a:r>
              <a:rPr lang="en-US" dirty="0" err="1"/>
              <a:t>ipvs</a:t>
            </a:r>
            <a:endParaRPr lang="en-US" dirty="0"/>
          </a:p>
          <a:p>
            <a:pPr marL="342900" lvl="1" indent="0">
              <a:buNone/>
            </a:pPr>
            <a:r>
              <a:rPr lang="en-US" dirty="0"/>
              <a:t>3.  </a:t>
            </a:r>
            <a:r>
              <a:rPr lang="en-US" dirty="0" err="1"/>
              <a:t>userspace</a:t>
            </a:r>
            <a:r>
              <a:rPr lang="en-US" dirty="0"/>
              <a:t> (“legacy” mode, not recommended anymore)</a:t>
            </a:r>
          </a:p>
          <a:p>
            <a:pPr lvl="1"/>
            <a:endParaRPr lang="en-US" dirty="0"/>
          </a:p>
          <a:p>
            <a:pPr lvl="1"/>
            <a:r>
              <a:rPr lang="en-US" dirty="0"/>
              <a:t>Iptables rules are read sequentially, thus, if we have many rules are created. </a:t>
            </a:r>
          </a:p>
          <a:p>
            <a:pPr lvl="1"/>
            <a:r>
              <a:rPr lang="en-US" dirty="0"/>
              <a:t>If we have multiple rules, then we can use </a:t>
            </a:r>
            <a:r>
              <a:rPr lang="en-US" dirty="0" err="1"/>
              <a:t>IPVS</a:t>
            </a:r>
            <a:r>
              <a:rPr lang="en-US" dirty="0"/>
              <a:t>.</a:t>
            </a:r>
          </a:p>
          <a:p>
            <a:endParaRPr lang="en-US" dirty="0"/>
          </a:p>
        </p:txBody>
      </p:sp>
      <p:pic>
        <p:nvPicPr>
          <p:cNvPr id="5" name="Graphic 4" descr="Work from home house outline">
            <a:hlinkClick r:id="rId3" action="ppaction://hlinksldjump"/>
            <a:extLst>
              <a:ext uri="{FF2B5EF4-FFF2-40B4-BE49-F238E27FC236}">
                <a16:creationId xmlns:a16="http://schemas.microsoft.com/office/drawing/2014/main" id="{676D70B7-B86E-441C-B258-CB72B4EA3D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71560" y="4643635"/>
            <a:ext cx="472440" cy="472440"/>
          </a:xfrm>
          <a:prstGeom prst="rect">
            <a:avLst/>
          </a:prstGeom>
        </p:spPr>
      </p:pic>
    </p:spTree>
    <p:extLst>
      <p:ext uri="{BB962C8B-B14F-4D97-AF65-F5344CB8AC3E}">
        <p14:creationId xmlns:p14="http://schemas.microsoft.com/office/powerpoint/2010/main" val="227089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left)">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iterate type="lt">
                                    <p:tmPct val="10000"/>
                                  </p:iterate>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iterate type="lt">
                                    <p:tmPct val="10000"/>
                                  </p:iterate>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left)">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iterate type="lt">
                                    <p:tmPct val="10000"/>
                                  </p:iterate>
                                  <p:childTnLst>
                                    <p:set>
                                      <p:cBhvr>
                                        <p:cTn id="51" dur="1" fill="hold">
                                          <p:stCondLst>
                                            <p:cond delay="0"/>
                                          </p:stCondLst>
                                        </p:cTn>
                                        <p:tgtEl>
                                          <p:spTgt spid="3">
                                            <p:txEl>
                                              <p:pRg st="8" end="8"/>
                                            </p:txEl>
                                          </p:spTgt>
                                        </p:tgtEl>
                                        <p:attrNameLst>
                                          <p:attrName>style.visibility</p:attrName>
                                        </p:attrNameLst>
                                      </p:cBhvr>
                                      <p:to>
                                        <p:strVal val="visible"/>
                                      </p:to>
                                    </p:set>
                                    <p:animEffect transition="in" filter="wipe(left)">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iterate type="lt">
                                    <p:tmPct val="10000"/>
                                  </p:iterate>
                                  <p:childTnLst>
                                    <p:set>
                                      <p:cBhvr>
                                        <p:cTn id="56" dur="1" fill="hold">
                                          <p:stCondLst>
                                            <p:cond delay="0"/>
                                          </p:stCondLst>
                                        </p:cTn>
                                        <p:tgtEl>
                                          <p:spTgt spid="3">
                                            <p:txEl>
                                              <p:pRg st="9" end="9"/>
                                            </p:txEl>
                                          </p:spTgt>
                                        </p:tgtEl>
                                        <p:attrNameLst>
                                          <p:attrName>style.visibility</p:attrName>
                                        </p:attrNameLst>
                                      </p:cBhvr>
                                      <p:to>
                                        <p:strVal val="visible"/>
                                      </p:to>
                                    </p:set>
                                    <p:animEffect transition="in" filter="wipe(left)">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iterate type="lt">
                                    <p:tmPct val="10000"/>
                                  </p:iterate>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wipe(left)">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iterate type="lt">
                                    <p:tmPct val="10000"/>
                                  </p:iterate>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wipe(left)">
                                      <p:cBhvr>
                                        <p:cTn id="6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88413D8-407B-487F-8024-98015BE33EEA}"/>
              </a:ext>
            </a:extLst>
          </p:cNvPr>
          <p:cNvSpPr/>
          <p:nvPr/>
        </p:nvSpPr>
        <p:spPr>
          <a:xfrm>
            <a:off x="7536" y="698888"/>
            <a:ext cx="3587488" cy="3227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Graphic 21" descr="Work from home house outline">
            <a:hlinkClick r:id="rId3" action="ppaction://hlinksldjump"/>
            <a:extLst>
              <a:ext uri="{FF2B5EF4-FFF2-40B4-BE49-F238E27FC236}">
                <a16:creationId xmlns:a16="http://schemas.microsoft.com/office/drawing/2014/main" id="{024EEDA0-0E9E-4F86-A17B-CFD52284AF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71560" y="4643635"/>
            <a:ext cx="472440" cy="472440"/>
          </a:xfrm>
          <a:prstGeom prst="rect">
            <a:avLst/>
          </a:prstGeom>
        </p:spPr>
      </p:pic>
      <p:sp>
        <p:nvSpPr>
          <p:cNvPr id="23" name="Rectangle 22">
            <a:extLst>
              <a:ext uri="{FF2B5EF4-FFF2-40B4-BE49-F238E27FC236}">
                <a16:creationId xmlns:a16="http://schemas.microsoft.com/office/drawing/2014/main" id="{22A8D5C7-DFFA-4D28-8323-095C59E4549D}"/>
              </a:ext>
            </a:extLst>
          </p:cNvPr>
          <p:cNvSpPr/>
          <p:nvPr/>
        </p:nvSpPr>
        <p:spPr>
          <a:xfrm>
            <a:off x="8618220" y="4556760"/>
            <a:ext cx="525780" cy="586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9FA0333-4130-4975-99DE-250207B2EC8F}"/>
              </a:ext>
            </a:extLst>
          </p:cNvPr>
          <p:cNvSpPr/>
          <p:nvPr/>
        </p:nvSpPr>
        <p:spPr>
          <a:xfrm>
            <a:off x="3923235" y="823969"/>
            <a:ext cx="5173980" cy="3122266"/>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8EC5A2D6-346A-4FF3-BB75-269CC41654A4}"/>
              </a:ext>
            </a:extLst>
          </p:cNvPr>
          <p:cNvSpPr/>
          <p:nvPr/>
        </p:nvSpPr>
        <p:spPr>
          <a:xfrm>
            <a:off x="3923235" y="298836"/>
            <a:ext cx="3007616" cy="5277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Worker node 1 / VM</a:t>
            </a:r>
          </a:p>
        </p:txBody>
      </p:sp>
      <p:sp>
        <p:nvSpPr>
          <p:cNvPr id="24" name="Rectangle 23">
            <a:extLst>
              <a:ext uri="{FF2B5EF4-FFF2-40B4-BE49-F238E27FC236}">
                <a16:creationId xmlns:a16="http://schemas.microsoft.com/office/drawing/2014/main" id="{FB7CFCD9-2D92-4D36-AD75-28C1D9C31E4E}"/>
              </a:ext>
            </a:extLst>
          </p:cNvPr>
          <p:cNvSpPr/>
          <p:nvPr/>
        </p:nvSpPr>
        <p:spPr>
          <a:xfrm>
            <a:off x="4483909" y="2212920"/>
            <a:ext cx="1304245" cy="436607"/>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hlinkClick r:id="rId6" action="ppaction://hlinksldjump"/>
              </a:rPr>
              <a:t>Kube-Proxy</a:t>
            </a:r>
            <a:endParaRPr lang="en-US" dirty="0"/>
          </a:p>
        </p:txBody>
      </p:sp>
      <p:sp>
        <p:nvSpPr>
          <p:cNvPr id="28" name="Rectangle 27">
            <a:extLst>
              <a:ext uri="{FF2B5EF4-FFF2-40B4-BE49-F238E27FC236}">
                <a16:creationId xmlns:a16="http://schemas.microsoft.com/office/drawing/2014/main" id="{8085F000-6398-407E-AB12-0692E616AA27}"/>
              </a:ext>
            </a:extLst>
          </p:cNvPr>
          <p:cNvSpPr/>
          <p:nvPr/>
        </p:nvSpPr>
        <p:spPr>
          <a:xfrm>
            <a:off x="4499923" y="1239492"/>
            <a:ext cx="1735842" cy="436607"/>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hlinkClick r:id="rId7" action="ppaction://hlinksldjump"/>
              </a:rPr>
              <a:t>Kubelet</a:t>
            </a:r>
            <a:endParaRPr lang="en-US" dirty="0"/>
          </a:p>
        </p:txBody>
      </p:sp>
      <p:sp>
        <p:nvSpPr>
          <p:cNvPr id="29" name="Rectangle 28">
            <a:extLst>
              <a:ext uri="{FF2B5EF4-FFF2-40B4-BE49-F238E27FC236}">
                <a16:creationId xmlns:a16="http://schemas.microsoft.com/office/drawing/2014/main" id="{7846F76B-11C8-49BB-8911-212D3719F5BA}"/>
              </a:ext>
            </a:extLst>
          </p:cNvPr>
          <p:cNvSpPr/>
          <p:nvPr/>
        </p:nvSpPr>
        <p:spPr>
          <a:xfrm>
            <a:off x="3926962" y="3633381"/>
            <a:ext cx="5173979" cy="321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CentOS 9</a:t>
            </a:r>
          </a:p>
        </p:txBody>
      </p:sp>
      <p:sp>
        <p:nvSpPr>
          <p:cNvPr id="30" name="Rectangle 29">
            <a:extLst>
              <a:ext uri="{FF2B5EF4-FFF2-40B4-BE49-F238E27FC236}">
                <a16:creationId xmlns:a16="http://schemas.microsoft.com/office/drawing/2014/main" id="{A6146DE8-4540-494B-81EC-78A1E6788F18}"/>
              </a:ext>
            </a:extLst>
          </p:cNvPr>
          <p:cNvSpPr/>
          <p:nvPr/>
        </p:nvSpPr>
        <p:spPr>
          <a:xfrm>
            <a:off x="3926962" y="3419999"/>
            <a:ext cx="5173979" cy="213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Docker Engine</a:t>
            </a:r>
          </a:p>
        </p:txBody>
      </p:sp>
      <p:sp>
        <p:nvSpPr>
          <p:cNvPr id="31" name="Rectangle 30">
            <a:extLst>
              <a:ext uri="{FF2B5EF4-FFF2-40B4-BE49-F238E27FC236}">
                <a16:creationId xmlns:a16="http://schemas.microsoft.com/office/drawing/2014/main" id="{B04BC01B-8477-4019-8C75-1019073A0B30}"/>
              </a:ext>
            </a:extLst>
          </p:cNvPr>
          <p:cNvSpPr/>
          <p:nvPr/>
        </p:nvSpPr>
        <p:spPr>
          <a:xfrm>
            <a:off x="3926962" y="3206864"/>
            <a:ext cx="5173979" cy="213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Kubernetes</a:t>
            </a:r>
          </a:p>
        </p:txBody>
      </p:sp>
      <mc:AlternateContent xmlns:mc="http://schemas.openxmlformats.org/markup-compatibility/2006">
        <mc:Choice xmlns:am3d="http://schemas.microsoft.com/office/drawing/2017/model3d" Requires="am3d">
          <p:graphicFrame>
            <p:nvGraphicFramePr>
              <p:cNvPr id="34" name="Content Placeholder 18" descr="Laptop Computer">
                <a:extLst>
                  <a:ext uri="{FF2B5EF4-FFF2-40B4-BE49-F238E27FC236}">
                    <a16:creationId xmlns:a16="http://schemas.microsoft.com/office/drawing/2014/main" id="{F1B580DD-F644-498A-8206-18AA8F036137}"/>
                  </a:ext>
                </a:extLst>
              </p:cNvPr>
              <p:cNvGraphicFramePr>
                <a:graphicFrameLocks noGrp="1" noChangeAspect="1"/>
              </p:cNvGraphicFramePr>
              <p:nvPr>
                <p:ph idx="1"/>
                <p:extLst>
                  <p:ext uri="{D42A27DB-BD31-4B8C-83A1-F6EECF244321}">
                    <p14:modId xmlns:p14="http://schemas.microsoft.com/office/powerpoint/2010/main" val="1942579821"/>
                  </p:ext>
                </p:extLst>
              </p:nvPr>
            </p:nvGraphicFramePr>
            <p:xfrm>
              <a:off x="1667902" y="3938244"/>
              <a:ext cx="1590584" cy="1212976"/>
            </p:xfrm>
            <a:graphic>
              <a:graphicData uri="http://schemas.microsoft.com/office/drawing/2017/model3d">
                <am3d:model3d r:embed="rId8">
                  <am3d:spPr>
                    <a:xfrm>
                      <a:off x="0" y="0"/>
                      <a:ext cx="1590584" cy="1212976"/>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542388" ay="246599" az="39197"/>
                    <am3d:postTrans dx="0" dy="0" dz="0"/>
                  </am3d:trans>
                  <am3d:raster rName="Office3DRenderer" rVer="16.0.8326">
                    <am3d:blip r:embed="rId9"/>
                  </am3d:raster>
                  <am3d:objViewport viewportSz="18815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Content Placeholder 18" descr="Laptop Computer">
                <a:extLst>
                  <a:ext uri="{FF2B5EF4-FFF2-40B4-BE49-F238E27FC236}">
                    <a16:creationId xmlns:a16="http://schemas.microsoft.com/office/drawing/2014/main" id="{F1B580DD-F644-498A-8206-18AA8F036137}"/>
                  </a:ext>
                </a:extLst>
              </p:cNvPr>
              <p:cNvPicPr>
                <a:picLocks noGrp="1" noRot="1" noChangeAspect="1" noMove="1" noResize="1" noEditPoints="1" noAdjustHandles="1" noChangeArrowheads="1" noChangeShapeType="1" noCrop="1"/>
              </p:cNvPicPr>
              <p:nvPr/>
            </p:nvPicPr>
            <p:blipFill>
              <a:blip r:embed="rId9"/>
              <a:stretch>
                <a:fillRect/>
              </a:stretch>
            </p:blipFill>
            <p:spPr>
              <a:xfrm>
                <a:off x="1667902" y="3938244"/>
                <a:ext cx="1590584" cy="1212976"/>
              </a:xfrm>
              <a:prstGeom prst="rect">
                <a:avLst/>
              </a:prstGeom>
            </p:spPr>
          </p:pic>
        </mc:Fallback>
      </mc:AlternateContent>
      <p:sp>
        <p:nvSpPr>
          <p:cNvPr id="36" name="Rectangle 35">
            <a:extLst>
              <a:ext uri="{FF2B5EF4-FFF2-40B4-BE49-F238E27FC236}">
                <a16:creationId xmlns:a16="http://schemas.microsoft.com/office/drawing/2014/main" id="{F1D49E55-DEE8-4CCC-8A79-1B927847DD24}"/>
              </a:ext>
            </a:extLst>
          </p:cNvPr>
          <p:cNvSpPr/>
          <p:nvPr/>
        </p:nvSpPr>
        <p:spPr>
          <a:xfrm>
            <a:off x="59628" y="1125685"/>
            <a:ext cx="1065556" cy="46536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t>Schedular</a:t>
            </a:r>
          </a:p>
        </p:txBody>
      </p:sp>
      <p:sp>
        <p:nvSpPr>
          <p:cNvPr id="37" name="Rectangle 36">
            <a:extLst>
              <a:ext uri="{FF2B5EF4-FFF2-40B4-BE49-F238E27FC236}">
                <a16:creationId xmlns:a16="http://schemas.microsoft.com/office/drawing/2014/main" id="{DEC088E3-171B-4432-898C-2F32CCF25E55}"/>
              </a:ext>
            </a:extLst>
          </p:cNvPr>
          <p:cNvSpPr/>
          <p:nvPr/>
        </p:nvSpPr>
        <p:spPr>
          <a:xfrm>
            <a:off x="2235257" y="1402228"/>
            <a:ext cx="1054775" cy="8714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API Server</a:t>
            </a:r>
          </a:p>
        </p:txBody>
      </p:sp>
      <p:sp>
        <p:nvSpPr>
          <p:cNvPr id="38" name="Rectangle 37">
            <a:extLst>
              <a:ext uri="{FF2B5EF4-FFF2-40B4-BE49-F238E27FC236}">
                <a16:creationId xmlns:a16="http://schemas.microsoft.com/office/drawing/2014/main" id="{BE740782-1A4A-4047-8114-8BEEC3D4A290}"/>
              </a:ext>
            </a:extLst>
          </p:cNvPr>
          <p:cNvSpPr/>
          <p:nvPr/>
        </p:nvSpPr>
        <p:spPr>
          <a:xfrm>
            <a:off x="58322" y="2539371"/>
            <a:ext cx="1068167" cy="39285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Controller</a:t>
            </a:r>
          </a:p>
        </p:txBody>
      </p:sp>
      <p:sp>
        <p:nvSpPr>
          <p:cNvPr id="39" name="Cylinder 38">
            <a:extLst>
              <a:ext uri="{FF2B5EF4-FFF2-40B4-BE49-F238E27FC236}">
                <a16:creationId xmlns:a16="http://schemas.microsoft.com/office/drawing/2014/main" id="{0B6467F2-173E-42BD-9E0A-7900C825F272}"/>
              </a:ext>
            </a:extLst>
          </p:cNvPr>
          <p:cNvSpPr/>
          <p:nvPr/>
        </p:nvSpPr>
        <p:spPr>
          <a:xfrm>
            <a:off x="93406" y="1743305"/>
            <a:ext cx="782994" cy="617030"/>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Etcd </a:t>
            </a:r>
            <a:r>
              <a:rPr lang="en-US" sz="1200" dirty="0"/>
              <a:t>Database</a:t>
            </a:r>
          </a:p>
        </p:txBody>
      </p:sp>
      <p:sp>
        <p:nvSpPr>
          <p:cNvPr id="45" name="Rectangle 44">
            <a:extLst>
              <a:ext uri="{FF2B5EF4-FFF2-40B4-BE49-F238E27FC236}">
                <a16:creationId xmlns:a16="http://schemas.microsoft.com/office/drawing/2014/main" id="{1CDE7DA1-164D-4A91-9BD0-006907BB2973}"/>
              </a:ext>
            </a:extLst>
          </p:cNvPr>
          <p:cNvSpPr/>
          <p:nvPr/>
        </p:nvSpPr>
        <p:spPr>
          <a:xfrm>
            <a:off x="-1" y="330925"/>
            <a:ext cx="2954289" cy="367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node 1 / VM</a:t>
            </a:r>
          </a:p>
        </p:txBody>
      </p:sp>
      <p:sp>
        <p:nvSpPr>
          <p:cNvPr id="52" name="Rectangle 51">
            <a:extLst>
              <a:ext uri="{FF2B5EF4-FFF2-40B4-BE49-F238E27FC236}">
                <a16:creationId xmlns:a16="http://schemas.microsoft.com/office/drawing/2014/main" id="{551FB38D-0733-4E4F-BFFC-083264D0B148}"/>
              </a:ext>
            </a:extLst>
          </p:cNvPr>
          <p:cNvSpPr/>
          <p:nvPr/>
        </p:nvSpPr>
        <p:spPr>
          <a:xfrm>
            <a:off x="7536" y="3596959"/>
            <a:ext cx="3595025" cy="321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CentOS 9</a:t>
            </a:r>
          </a:p>
        </p:txBody>
      </p:sp>
      <p:sp>
        <p:nvSpPr>
          <p:cNvPr id="53" name="Rectangle 52">
            <a:extLst>
              <a:ext uri="{FF2B5EF4-FFF2-40B4-BE49-F238E27FC236}">
                <a16:creationId xmlns:a16="http://schemas.microsoft.com/office/drawing/2014/main" id="{3D4B7E5B-0498-4D99-8519-C6083074957C}"/>
              </a:ext>
            </a:extLst>
          </p:cNvPr>
          <p:cNvSpPr/>
          <p:nvPr/>
        </p:nvSpPr>
        <p:spPr>
          <a:xfrm>
            <a:off x="7536" y="3383577"/>
            <a:ext cx="3595025" cy="213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Engine</a:t>
            </a:r>
          </a:p>
        </p:txBody>
      </p:sp>
      <p:sp>
        <p:nvSpPr>
          <p:cNvPr id="54" name="Rectangle 53">
            <a:extLst>
              <a:ext uri="{FF2B5EF4-FFF2-40B4-BE49-F238E27FC236}">
                <a16:creationId xmlns:a16="http://schemas.microsoft.com/office/drawing/2014/main" id="{FB63C94F-61F3-4DA0-B8A3-4E978C173617}"/>
              </a:ext>
            </a:extLst>
          </p:cNvPr>
          <p:cNvSpPr/>
          <p:nvPr/>
        </p:nvSpPr>
        <p:spPr>
          <a:xfrm>
            <a:off x="7536" y="3170442"/>
            <a:ext cx="3595025" cy="213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Kubernetes</a:t>
            </a:r>
          </a:p>
        </p:txBody>
      </p:sp>
      <p:sp>
        <p:nvSpPr>
          <p:cNvPr id="59" name="Rectangle 58">
            <a:extLst>
              <a:ext uri="{FF2B5EF4-FFF2-40B4-BE49-F238E27FC236}">
                <a16:creationId xmlns:a16="http://schemas.microsoft.com/office/drawing/2014/main" id="{D6030B76-1735-407F-8E86-42AF12FB412D}"/>
              </a:ext>
            </a:extLst>
          </p:cNvPr>
          <p:cNvSpPr/>
          <p:nvPr/>
        </p:nvSpPr>
        <p:spPr>
          <a:xfrm>
            <a:off x="7178674" y="1133554"/>
            <a:ext cx="1439546" cy="5520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POD 1</a:t>
            </a:r>
          </a:p>
          <a:p>
            <a:pPr algn="ctr"/>
            <a:r>
              <a:rPr lang="en-US" dirty="0"/>
              <a:t>C: </a:t>
            </a:r>
            <a:r>
              <a:rPr lang="en-US" dirty="0" err="1"/>
              <a:t>webapp1</a:t>
            </a:r>
            <a:endParaRPr lang="en-US" dirty="0"/>
          </a:p>
        </p:txBody>
      </p:sp>
      <p:sp>
        <p:nvSpPr>
          <p:cNvPr id="46" name="Arrow: Right 45">
            <a:extLst>
              <a:ext uri="{FF2B5EF4-FFF2-40B4-BE49-F238E27FC236}">
                <a16:creationId xmlns:a16="http://schemas.microsoft.com/office/drawing/2014/main" id="{2ABBE644-3714-4591-994B-1F51712947FB}"/>
              </a:ext>
            </a:extLst>
          </p:cNvPr>
          <p:cNvSpPr/>
          <p:nvPr/>
        </p:nvSpPr>
        <p:spPr>
          <a:xfrm rot="20736368">
            <a:off x="3267254" y="1501389"/>
            <a:ext cx="1261911" cy="22988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Create 1 POD</a:t>
            </a:r>
          </a:p>
        </p:txBody>
      </p:sp>
      <p:sp>
        <p:nvSpPr>
          <p:cNvPr id="47" name="Arrow: Right 46">
            <a:extLst>
              <a:ext uri="{FF2B5EF4-FFF2-40B4-BE49-F238E27FC236}">
                <a16:creationId xmlns:a16="http://schemas.microsoft.com/office/drawing/2014/main" id="{53C2FF7B-26BF-4D8D-BD18-D295BC310A96}"/>
              </a:ext>
            </a:extLst>
          </p:cNvPr>
          <p:cNvSpPr/>
          <p:nvPr/>
        </p:nvSpPr>
        <p:spPr>
          <a:xfrm rot="455399">
            <a:off x="3269268" y="2157702"/>
            <a:ext cx="1219214" cy="22988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800" dirty="0"/>
              <a:t>Network Create</a:t>
            </a:r>
          </a:p>
        </p:txBody>
      </p:sp>
      <p:sp>
        <p:nvSpPr>
          <p:cNvPr id="49" name="Arrow: Right 48">
            <a:extLst>
              <a:ext uri="{FF2B5EF4-FFF2-40B4-BE49-F238E27FC236}">
                <a16:creationId xmlns:a16="http://schemas.microsoft.com/office/drawing/2014/main" id="{7D995895-6299-468D-A193-9369C324BE23}"/>
              </a:ext>
            </a:extLst>
          </p:cNvPr>
          <p:cNvSpPr/>
          <p:nvPr/>
        </p:nvSpPr>
        <p:spPr>
          <a:xfrm rot="1098028">
            <a:off x="1109129" y="1567562"/>
            <a:ext cx="1159283" cy="153369"/>
          </a:xfrm>
          <a:prstGeom prst="rightArrow">
            <a:avLst>
              <a:gd name="adj1" fmla="val 70774"/>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Worker Node 1</a:t>
            </a:r>
          </a:p>
        </p:txBody>
      </p:sp>
      <p:sp>
        <p:nvSpPr>
          <p:cNvPr id="50" name="Arrow: Right 49">
            <a:extLst>
              <a:ext uri="{FF2B5EF4-FFF2-40B4-BE49-F238E27FC236}">
                <a16:creationId xmlns:a16="http://schemas.microsoft.com/office/drawing/2014/main" id="{5D96D067-E534-4E9F-8E00-650607449180}"/>
              </a:ext>
            </a:extLst>
          </p:cNvPr>
          <p:cNvSpPr/>
          <p:nvPr/>
        </p:nvSpPr>
        <p:spPr>
          <a:xfrm rot="1028853" flipH="1">
            <a:off x="1096274" y="1329726"/>
            <a:ext cx="1166476" cy="22988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800" dirty="0"/>
              <a:t>1 POD Create</a:t>
            </a:r>
          </a:p>
          <a:p>
            <a:pPr algn="ctr"/>
            <a:endParaRPr lang="en-US" sz="900" dirty="0"/>
          </a:p>
        </p:txBody>
      </p:sp>
      <p:sp>
        <p:nvSpPr>
          <p:cNvPr id="51" name="Arrow: Right 50">
            <a:extLst>
              <a:ext uri="{FF2B5EF4-FFF2-40B4-BE49-F238E27FC236}">
                <a16:creationId xmlns:a16="http://schemas.microsoft.com/office/drawing/2014/main" id="{309C0DCD-A8C4-4421-9320-ED4D284A1030}"/>
              </a:ext>
            </a:extLst>
          </p:cNvPr>
          <p:cNvSpPr/>
          <p:nvPr/>
        </p:nvSpPr>
        <p:spPr>
          <a:xfrm rot="176112">
            <a:off x="879414" y="1851481"/>
            <a:ext cx="1390461" cy="153369"/>
          </a:xfrm>
          <a:prstGeom prst="rightArrow">
            <a:avLst>
              <a:gd name="adj1" fmla="val 70774"/>
              <a:gd name="adj2" fmla="val 50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1AAD574C-21C0-4BBD-B113-DCAE7CE9F1FC}"/>
              </a:ext>
            </a:extLst>
          </p:cNvPr>
          <p:cNvSpPr/>
          <p:nvPr/>
        </p:nvSpPr>
        <p:spPr>
          <a:xfrm flipH="1">
            <a:off x="876399" y="2017842"/>
            <a:ext cx="1386776" cy="22988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3" name="Arrow: Right 62">
            <a:extLst>
              <a:ext uri="{FF2B5EF4-FFF2-40B4-BE49-F238E27FC236}">
                <a16:creationId xmlns:a16="http://schemas.microsoft.com/office/drawing/2014/main" id="{992EE632-DB35-4DE0-904B-4B687324206A}"/>
              </a:ext>
            </a:extLst>
          </p:cNvPr>
          <p:cNvSpPr/>
          <p:nvPr/>
        </p:nvSpPr>
        <p:spPr>
          <a:xfrm rot="20458264" flipH="1">
            <a:off x="1016968" y="2328383"/>
            <a:ext cx="1250433" cy="22988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800" dirty="0"/>
              <a:t>1 POD</a:t>
            </a:r>
          </a:p>
        </p:txBody>
      </p:sp>
      <p:sp>
        <p:nvSpPr>
          <p:cNvPr id="64" name="Arrow: Right 63">
            <a:extLst>
              <a:ext uri="{FF2B5EF4-FFF2-40B4-BE49-F238E27FC236}">
                <a16:creationId xmlns:a16="http://schemas.microsoft.com/office/drawing/2014/main" id="{7A52BFB0-A1FA-44A9-BB0C-CF52542E66D2}"/>
              </a:ext>
            </a:extLst>
          </p:cNvPr>
          <p:cNvSpPr/>
          <p:nvPr/>
        </p:nvSpPr>
        <p:spPr>
          <a:xfrm rot="20380307">
            <a:off x="1051576" y="2492719"/>
            <a:ext cx="1638331" cy="153369"/>
          </a:xfrm>
          <a:prstGeom prst="rightArrow">
            <a:avLst>
              <a:gd name="adj1" fmla="val 70774"/>
              <a:gd name="adj2"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800" dirty="0"/>
              <a:t>1 POD Create</a:t>
            </a:r>
          </a:p>
        </p:txBody>
      </p:sp>
      <p:sp>
        <p:nvSpPr>
          <p:cNvPr id="40" name="Arrow: Right 39">
            <a:extLst>
              <a:ext uri="{FF2B5EF4-FFF2-40B4-BE49-F238E27FC236}">
                <a16:creationId xmlns:a16="http://schemas.microsoft.com/office/drawing/2014/main" id="{B1E04218-71CD-4235-952C-0217A9EE4E5C}"/>
              </a:ext>
            </a:extLst>
          </p:cNvPr>
          <p:cNvSpPr/>
          <p:nvPr/>
        </p:nvSpPr>
        <p:spPr>
          <a:xfrm rot="16450967">
            <a:off x="1734523" y="3075030"/>
            <a:ext cx="1869546" cy="22988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API Request</a:t>
            </a:r>
          </a:p>
        </p:txBody>
      </p:sp>
      <p:sp>
        <p:nvSpPr>
          <p:cNvPr id="42" name="Arrow: Right 41">
            <a:extLst>
              <a:ext uri="{FF2B5EF4-FFF2-40B4-BE49-F238E27FC236}">
                <a16:creationId xmlns:a16="http://schemas.microsoft.com/office/drawing/2014/main" id="{FCC64897-DBA6-4973-8C4E-E13A0D74FB25}"/>
              </a:ext>
            </a:extLst>
          </p:cNvPr>
          <p:cNvSpPr/>
          <p:nvPr/>
        </p:nvSpPr>
        <p:spPr>
          <a:xfrm rot="16407977" flipH="1">
            <a:off x="2036367" y="3082444"/>
            <a:ext cx="1873995" cy="22988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3D8FDF00-C8F3-466A-A54E-B8D7FDD41AA6}"/>
              </a:ext>
            </a:extLst>
          </p:cNvPr>
          <p:cNvGrpSpPr/>
          <p:nvPr/>
        </p:nvGrpSpPr>
        <p:grpSpPr>
          <a:xfrm>
            <a:off x="3258486" y="1676099"/>
            <a:ext cx="1923114" cy="299704"/>
            <a:chOff x="3258486" y="1676099"/>
            <a:chExt cx="1923114" cy="299704"/>
          </a:xfrm>
        </p:grpSpPr>
        <p:sp>
          <p:nvSpPr>
            <p:cNvPr id="3" name="Arrow: Bent 2">
              <a:extLst>
                <a:ext uri="{FF2B5EF4-FFF2-40B4-BE49-F238E27FC236}">
                  <a16:creationId xmlns:a16="http://schemas.microsoft.com/office/drawing/2014/main" id="{4FBC3DBD-5009-44BF-9E7A-3492E2979CA5}"/>
                </a:ext>
              </a:extLst>
            </p:cNvPr>
            <p:cNvSpPr/>
            <p:nvPr/>
          </p:nvSpPr>
          <p:spPr>
            <a:xfrm flipH="1" flipV="1">
              <a:off x="3258486" y="1676099"/>
              <a:ext cx="1923114" cy="299704"/>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solidFill>
                  <a:schemeClr val="tx1"/>
                </a:solidFill>
              </a:endParaRPr>
            </a:p>
          </p:txBody>
        </p:sp>
        <p:sp>
          <p:nvSpPr>
            <p:cNvPr id="4" name="Rectangle 3">
              <a:extLst>
                <a:ext uri="{FF2B5EF4-FFF2-40B4-BE49-F238E27FC236}">
                  <a16:creationId xmlns:a16="http://schemas.microsoft.com/office/drawing/2014/main" id="{175DF4BB-D810-4A11-AB88-F06C936678F9}"/>
                </a:ext>
              </a:extLst>
            </p:cNvPr>
            <p:cNvSpPr/>
            <p:nvPr/>
          </p:nvSpPr>
          <p:spPr>
            <a:xfrm>
              <a:off x="3936279" y="1837850"/>
              <a:ext cx="927652" cy="12811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POD Created</a:t>
              </a:r>
            </a:p>
          </p:txBody>
        </p:sp>
      </p:grpSp>
      <p:sp>
        <p:nvSpPr>
          <p:cNvPr id="7" name="Kube-Docker A">
            <a:extLst>
              <a:ext uri="{FF2B5EF4-FFF2-40B4-BE49-F238E27FC236}">
                <a16:creationId xmlns:a16="http://schemas.microsoft.com/office/drawing/2014/main" id="{A042E946-8D2B-4CF3-9EEC-D348085ED989}"/>
              </a:ext>
            </a:extLst>
          </p:cNvPr>
          <p:cNvSpPr/>
          <p:nvPr/>
        </p:nvSpPr>
        <p:spPr>
          <a:xfrm>
            <a:off x="5702827" y="1685631"/>
            <a:ext cx="463212" cy="1793975"/>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800" dirty="0"/>
              <a:t>pod </a:t>
            </a:r>
          </a:p>
          <a:p>
            <a:pPr algn="ctr"/>
            <a:r>
              <a:rPr lang="en-US" sz="800" dirty="0"/>
              <a:t> Create</a:t>
            </a:r>
          </a:p>
        </p:txBody>
      </p:sp>
      <p:sp>
        <p:nvSpPr>
          <p:cNvPr id="9" name="Docker - POD">
            <a:extLst>
              <a:ext uri="{FF2B5EF4-FFF2-40B4-BE49-F238E27FC236}">
                <a16:creationId xmlns:a16="http://schemas.microsoft.com/office/drawing/2014/main" id="{2C9E400A-7F64-4DA0-9574-C63A591DC190}"/>
              </a:ext>
            </a:extLst>
          </p:cNvPr>
          <p:cNvSpPr/>
          <p:nvPr/>
        </p:nvSpPr>
        <p:spPr>
          <a:xfrm>
            <a:off x="7700211" y="1685631"/>
            <a:ext cx="367834" cy="191132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POD</a:t>
            </a:r>
          </a:p>
          <a:p>
            <a:pPr algn="ctr"/>
            <a:endParaRPr lang="en-US" sz="800" dirty="0"/>
          </a:p>
          <a:p>
            <a:pPr algn="ctr"/>
            <a:r>
              <a:rPr lang="en-US" sz="800" dirty="0"/>
              <a:t>Create</a:t>
            </a:r>
          </a:p>
        </p:txBody>
      </p:sp>
      <p:grpSp>
        <p:nvGrpSpPr>
          <p:cNvPr id="11" name="Group 10">
            <a:extLst>
              <a:ext uri="{FF2B5EF4-FFF2-40B4-BE49-F238E27FC236}">
                <a16:creationId xmlns:a16="http://schemas.microsoft.com/office/drawing/2014/main" id="{FC920389-135C-4DDB-A1EB-1C7ACA8564A5}"/>
              </a:ext>
            </a:extLst>
          </p:cNvPr>
          <p:cNvGrpSpPr/>
          <p:nvPr/>
        </p:nvGrpSpPr>
        <p:grpSpPr>
          <a:xfrm>
            <a:off x="3184498" y="2361697"/>
            <a:ext cx="1597006" cy="312215"/>
            <a:chOff x="3184498" y="2361697"/>
            <a:chExt cx="1597006" cy="312215"/>
          </a:xfrm>
        </p:grpSpPr>
        <p:sp>
          <p:nvSpPr>
            <p:cNvPr id="41" name="Arrow: Bent 40">
              <a:extLst>
                <a:ext uri="{FF2B5EF4-FFF2-40B4-BE49-F238E27FC236}">
                  <a16:creationId xmlns:a16="http://schemas.microsoft.com/office/drawing/2014/main" id="{CBC61B4B-85B0-4836-A928-4DAC8A52C446}"/>
                </a:ext>
              </a:extLst>
            </p:cNvPr>
            <p:cNvSpPr/>
            <p:nvPr/>
          </p:nvSpPr>
          <p:spPr>
            <a:xfrm rot="1404797" flipH="1" flipV="1">
              <a:off x="3184498" y="2361697"/>
              <a:ext cx="1597006" cy="312215"/>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DA66E5A9-8975-4B78-B7CD-6B1A50601CFB}"/>
                </a:ext>
              </a:extLst>
            </p:cNvPr>
            <p:cNvSpPr/>
            <p:nvPr/>
          </p:nvSpPr>
          <p:spPr>
            <a:xfrm rot="1418873">
              <a:off x="3411501" y="2537296"/>
              <a:ext cx="1107127" cy="83979"/>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800" dirty="0"/>
                <a:t>network Created</a:t>
              </a:r>
            </a:p>
          </p:txBody>
        </p:sp>
      </p:grpSp>
      <p:sp>
        <p:nvSpPr>
          <p:cNvPr id="12" name="Arrow: Up 11">
            <a:extLst>
              <a:ext uri="{FF2B5EF4-FFF2-40B4-BE49-F238E27FC236}">
                <a16:creationId xmlns:a16="http://schemas.microsoft.com/office/drawing/2014/main" id="{9A1EEBA6-E2F0-409B-B65D-CB3736F5EEB8}"/>
              </a:ext>
            </a:extLst>
          </p:cNvPr>
          <p:cNvSpPr/>
          <p:nvPr/>
        </p:nvSpPr>
        <p:spPr>
          <a:xfrm rot="19391080">
            <a:off x="6870041" y="1349773"/>
            <a:ext cx="304800" cy="244446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POD </a:t>
            </a:r>
          </a:p>
          <a:p>
            <a:pPr algn="ctr"/>
            <a:endParaRPr lang="en-US" sz="800" dirty="0"/>
          </a:p>
          <a:p>
            <a:pPr algn="ctr"/>
            <a:r>
              <a:rPr lang="en-US" sz="800" dirty="0"/>
              <a:t> created</a:t>
            </a:r>
          </a:p>
        </p:txBody>
      </p:sp>
    </p:spTree>
    <p:extLst>
      <p:ext uri="{BB962C8B-B14F-4D97-AF65-F5344CB8AC3E}">
        <p14:creationId xmlns:p14="http://schemas.microsoft.com/office/powerpoint/2010/main" val="41253852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128"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additive="sum">
                                        <p:cTn id="8" dur="1000" fill="hold"/>
                                        <p:tgtEl>
                                          <p:spTgt spid="3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3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3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3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2" presetID="22" presetClass="entr" presetSubtype="4"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down)">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down)">
                                      <p:cBhvr>
                                        <p:cTn id="19" dur="2000"/>
                                        <p:tgtEl>
                                          <p:spTgt spid="4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wipe(right)">
                                      <p:cBhvr>
                                        <p:cTn id="24" dur="2000"/>
                                        <p:tgtEl>
                                          <p:spTgt spid="6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wipe(left)">
                                      <p:cBhvr>
                                        <p:cTn id="29" dur="2000"/>
                                        <p:tgtEl>
                                          <p:spTgt spid="6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right)">
                                      <p:cBhvr>
                                        <p:cTn id="34" dur="2000"/>
                                        <p:tgtEl>
                                          <p:spTgt spid="5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left)">
                                      <p:cBhvr>
                                        <p:cTn id="39" dur="20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left)">
                                      <p:cBhvr>
                                        <p:cTn id="44" dur="2000"/>
                                        <p:tgtEl>
                                          <p:spTgt spid="46"/>
                                        </p:tgtEl>
                                      </p:cBhvr>
                                    </p:animEffect>
                                  </p:childTnLst>
                                </p:cTn>
                              </p:par>
                              <p:par>
                                <p:cTn id="45" presetID="26" presetClass="emph" presetSubtype="0" fill="hold" grpId="1" nodeType="withEffect">
                                  <p:stCondLst>
                                    <p:cond delay="0"/>
                                  </p:stCondLst>
                                  <p:childTnLst>
                                    <p:animEffect transition="out" filter="fade">
                                      <p:cBhvr>
                                        <p:cTn id="46" dur="500" tmFilter="0, 0; .2, .5; .8, .5; 1, 0"/>
                                        <p:tgtEl>
                                          <p:spTgt spid="33"/>
                                        </p:tgtEl>
                                      </p:cBhvr>
                                    </p:animEffect>
                                    <p:animScale>
                                      <p:cBhvr>
                                        <p:cTn id="47" dur="250" autoRev="1" fill="hold"/>
                                        <p:tgtEl>
                                          <p:spTgt spid="33"/>
                                        </p:tgtEl>
                                      </p:cBhvr>
                                      <p:by x="105000" y="105000"/>
                                    </p:animScale>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up)">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down)">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wipe(down)">
                                      <p:cBhvr>
                                        <p:cTn id="67" dur="500"/>
                                        <p:tgtEl>
                                          <p:spTgt spid="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wipe(left)">
                                      <p:cBhvr>
                                        <p:cTn id="72" dur="2000"/>
                                        <p:tgtEl>
                                          <p:spTgt spid="4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wipe(right)">
                                      <p:cBhvr>
                                        <p:cTn id="77" dur="500"/>
                                        <p:tgtEl>
                                          <p:spTgt spid="1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2" fill="hold" grpId="0" nodeType="clickEffect">
                                  <p:stCondLst>
                                    <p:cond delay="0"/>
                                  </p:stCondLst>
                                  <p:childTnLst>
                                    <p:set>
                                      <p:cBhvr>
                                        <p:cTn id="81" dur="1" fill="hold">
                                          <p:stCondLst>
                                            <p:cond delay="0"/>
                                          </p:stCondLst>
                                        </p:cTn>
                                        <p:tgtEl>
                                          <p:spTgt spid="62"/>
                                        </p:tgtEl>
                                        <p:attrNameLst>
                                          <p:attrName>style.visibility</p:attrName>
                                        </p:attrNameLst>
                                      </p:cBhvr>
                                      <p:to>
                                        <p:strVal val="visible"/>
                                      </p:to>
                                    </p:set>
                                    <p:animEffect transition="in" filter="wipe(right)">
                                      <p:cBhvr>
                                        <p:cTn id="82" dur="2000"/>
                                        <p:tgtEl>
                                          <p:spTgt spid="6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wipe(left)">
                                      <p:cBhvr>
                                        <p:cTn id="87" dur="2000"/>
                                        <p:tgtEl>
                                          <p:spTgt spid="51"/>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grpId="0" nodeType="click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wipe(right)">
                                      <p:cBhvr>
                                        <p:cTn id="92"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1" animBg="1"/>
      <p:bldP spid="46" grpId="0" animBg="1"/>
      <p:bldP spid="47" grpId="0" animBg="1"/>
      <p:bldP spid="49" grpId="0" animBg="1"/>
      <p:bldP spid="50" grpId="0" animBg="1"/>
      <p:bldP spid="51" grpId="0" animBg="1"/>
      <p:bldP spid="62" grpId="0" animBg="1"/>
      <p:bldP spid="63" grpId="0" animBg="1"/>
      <p:bldP spid="64" grpId="0" animBg="1"/>
      <p:bldP spid="40" grpId="0" animBg="1"/>
      <p:bldP spid="42" grpId="0" animBg="1"/>
      <p:bldP spid="7" grpId="0" animBg="1"/>
      <p:bldP spid="9"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F8FC5-402A-4FD4-AB1C-446DBE0F49E7}"/>
              </a:ext>
            </a:extLst>
          </p:cNvPr>
          <p:cNvSpPr>
            <a:spLocks noGrp="1"/>
          </p:cNvSpPr>
          <p:nvPr>
            <p:ph type="title"/>
          </p:nvPr>
        </p:nvSpPr>
        <p:spPr>
          <a:xfrm>
            <a:off x="488540" y="96863"/>
            <a:ext cx="7886700" cy="677427"/>
          </a:xfrm>
        </p:spPr>
        <p:txBody>
          <a:bodyPr>
            <a:normAutofit/>
          </a:bodyPr>
          <a:lstStyle/>
          <a:p>
            <a:r>
              <a:rPr lang="en-US" dirty="0"/>
              <a:t>Init Container</a:t>
            </a:r>
          </a:p>
        </p:txBody>
      </p:sp>
      <p:sp>
        <p:nvSpPr>
          <p:cNvPr id="3" name="Content Placeholder 2">
            <a:extLst>
              <a:ext uri="{FF2B5EF4-FFF2-40B4-BE49-F238E27FC236}">
                <a16:creationId xmlns:a16="http://schemas.microsoft.com/office/drawing/2014/main" id="{387C2B74-89BA-44E6-86C0-4448218A0EED}"/>
              </a:ext>
            </a:extLst>
          </p:cNvPr>
          <p:cNvSpPr>
            <a:spLocks noGrp="1"/>
          </p:cNvSpPr>
          <p:nvPr>
            <p:ph idx="1"/>
          </p:nvPr>
        </p:nvSpPr>
        <p:spPr>
          <a:xfrm>
            <a:off x="383458" y="678426"/>
            <a:ext cx="7886700" cy="3954297"/>
          </a:xfrm>
        </p:spPr>
        <p:txBody>
          <a:bodyPr>
            <a:normAutofit fontScale="55000" lnSpcReduction="20000"/>
          </a:bodyPr>
          <a:lstStyle/>
          <a:p>
            <a:pPr marL="0" indent="0">
              <a:buNone/>
            </a:pPr>
            <a:endParaRPr lang="en-US" dirty="0"/>
          </a:p>
          <a:p>
            <a:r>
              <a:rPr lang="en-US" dirty="0"/>
              <a:t>A special container that run before the application container in a Pod. </a:t>
            </a:r>
          </a:p>
          <a:p>
            <a:r>
              <a:rPr lang="en-US" dirty="0"/>
              <a:t>This special container can contain utilities or some script that is not present in the application container. </a:t>
            </a:r>
          </a:p>
          <a:p>
            <a:r>
              <a:rPr lang="en-US" dirty="0"/>
              <a:t>This special container is called Init container. It can be one or more init containers.</a:t>
            </a:r>
          </a:p>
          <a:p>
            <a:r>
              <a:rPr lang="en-US" dirty="0"/>
              <a:t>Init container run for completion. It's a one-time job.</a:t>
            </a:r>
          </a:p>
          <a:p>
            <a:endParaRPr lang="en-US" dirty="0"/>
          </a:p>
          <a:p>
            <a:r>
              <a:rPr lang="en-US" dirty="0"/>
              <a:t>Where to use?</a:t>
            </a:r>
          </a:p>
          <a:p>
            <a:pPr marL="0" indent="0">
              <a:buNone/>
            </a:pPr>
            <a:r>
              <a:rPr lang="en-US" dirty="0"/>
              <a:t>        For an example, we have two pods. One is for database and other is for webserver. </a:t>
            </a:r>
          </a:p>
          <a:p>
            <a:endParaRPr lang="en-US" dirty="0"/>
          </a:p>
          <a:p>
            <a:r>
              <a:rPr lang="en-US" dirty="0"/>
              <a:t>We want.</a:t>
            </a:r>
          </a:p>
          <a:p>
            <a:r>
              <a:rPr lang="en-US" dirty="0"/>
              <a:t>First Database server should be up and running, then only webserver container should start.</a:t>
            </a:r>
          </a:p>
          <a:p>
            <a:endParaRPr lang="en-US" dirty="0"/>
          </a:p>
          <a:p>
            <a:r>
              <a:rPr lang="en-US" dirty="0"/>
              <a:t>We created both the Pods at same time. Now, my webserver pods is up but with error because database container is not up yet.</a:t>
            </a:r>
          </a:p>
          <a:p>
            <a:r>
              <a:rPr lang="en-US" dirty="0"/>
              <a:t>To avoid this type of error in production, we use Init container.</a:t>
            </a:r>
          </a:p>
          <a:p>
            <a:endParaRPr lang="en-US" dirty="0"/>
          </a:p>
          <a:p>
            <a:r>
              <a:rPr lang="en-US" dirty="0"/>
              <a:t>In the init container, we execute one task, i.e. "kubectl get pods | grep database" if this is true then only start creating the webserver container. </a:t>
            </a:r>
          </a:p>
          <a:p>
            <a:pPr marL="0" indent="0">
              <a:buNone/>
            </a:pPr>
            <a:endParaRPr lang="en-US" dirty="0"/>
          </a:p>
        </p:txBody>
      </p:sp>
    </p:spTree>
    <p:extLst>
      <p:ext uri="{BB962C8B-B14F-4D97-AF65-F5344CB8AC3E}">
        <p14:creationId xmlns:p14="http://schemas.microsoft.com/office/powerpoint/2010/main" val="4152046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E68F-96CF-4C7E-B2E9-B91063A92B12}"/>
              </a:ext>
            </a:extLst>
          </p:cNvPr>
          <p:cNvSpPr>
            <a:spLocks noGrp="1"/>
          </p:cNvSpPr>
          <p:nvPr>
            <p:ph type="title"/>
          </p:nvPr>
        </p:nvSpPr>
        <p:spPr>
          <a:xfrm>
            <a:off x="628650" y="0"/>
            <a:ext cx="7886700" cy="874643"/>
          </a:xfrm>
        </p:spPr>
        <p:txBody>
          <a:bodyPr/>
          <a:lstStyle/>
          <a:p>
            <a:r>
              <a:rPr lang="en-US" dirty="0"/>
              <a:t>                   History of Kubernetes</a:t>
            </a:r>
          </a:p>
        </p:txBody>
      </p:sp>
      <p:sp>
        <p:nvSpPr>
          <p:cNvPr id="3" name="Content Placeholder 2">
            <a:extLst>
              <a:ext uri="{FF2B5EF4-FFF2-40B4-BE49-F238E27FC236}">
                <a16:creationId xmlns:a16="http://schemas.microsoft.com/office/drawing/2014/main" id="{739D6C1E-66CD-420B-81E1-2B91D43CB7D0}"/>
              </a:ext>
            </a:extLst>
          </p:cNvPr>
          <p:cNvSpPr>
            <a:spLocks noGrp="1"/>
          </p:cNvSpPr>
          <p:nvPr>
            <p:ph sz="half" idx="1"/>
          </p:nvPr>
        </p:nvSpPr>
        <p:spPr>
          <a:xfrm>
            <a:off x="-1" y="874643"/>
            <a:ext cx="1908313" cy="3604592"/>
          </a:xfrm>
        </p:spPr>
        <p:txBody>
          <a:bodyPr>
            <a:normAutofit fontScale="92500" lnSpcReduction="20000"/>
          </a:bodyPr>
          <a:lstStyle/>
          <a:p>
            <a:pPr marL="0" indent="0">
              <a:spcBef>
                <a:spcPts val="0"/>
              </a:spcBef>
              <a:buNone/>
            </a:pPr>
            <a:r>
              <a:rPr lang="en-US" sz="2900" dirty="0">
                <a:latin typeface="Calibri" panose="020F0502020204030204" pitchFamily="34" charset="0"/>
              </a:rPr>
              <a:t>In 2003-2004 </a:t>
            </a:r>
          </a:p>
          <a:p>
            <a:pPr marL="0" indent="0">
              <a:spcBef>
                <a:spcPts val="0"/>
              </a:spcBef>
              <a:buNone/>
            </a:pPr>
            <a:endParaRPr lang="en-US" sz="2900" dirty="0">
              <a:latin typeface="Calibri" panose="020F0502020204030204" pitchFamily="34" charset="0"/>
            </a:endParaRPr>
          </a:p>
          <a:p>
            <a:pPr marL="0" indent="0">
              <a:spcBef>
                <a:spcPts val="0"/>
              </a:spcBef>
              <a:buNone/>
            </a:pPr>
            <a:endParaRPr lang="en-US" sz="2900" dirty="0">
              <a:latin typeface="Calibri" panose="020F0502020204030204" pitchFamily="34" charset="0"/>
            </a:endParaRPr>
          </a:p>
          <a:p>
            <a:pPr marL="0" indent="0">
              <a:spcBef>
                <a:spcPts val="0"/>
              </a:spcBef>
              <a:buNone/>
            </a:pPr>
            <a:endParaRPr lang="en-US" sz="2900" dirty="0">
              <a:latin typeface="Calibri" panose="020F0502020204030204" pitchFamily="34" charset="0"/>
            </a:endParaRPr>
          </a:p>
          <a:p>
            <a:pPr marL="0" indent="0">
              <a:spcBef>
                <a:spcPts val="0"/>
              </a:spcBef>
              <a:buNone/>
            </a:pPr>
            <a:r>
              <a:rPr lang="en-US" sz="2900" dirty="0">
                <a:latin typeface="Calibri" panose="020F0502020204030204" pitchFamily="34" charset="0"/>
              </a:rPr>
              <a:t>In 2014</a:t>
            </a:r>
          </a:p>
          <a:p>
            <a:pPr marL="0" indent="0">
              <a:spcBef>
                <a:spcPts val="0"/>
              </a:spcBef>
              <a:buNone/>
            </a:pPr>
            <a:endParaRPr lang="en-US" sz="2900" dirty="0">
              <a:latin typeface="Calibri" panose="020F0502020204030204" pitchFamily="34" charset="0"/>
            </a:endParaRPr>
          </a:p>
          <a:p>
            <a:pPr marL="0" indent="0">
              <a:spcBef>
                <a:spcPts val="0"/>
              </a:spcBef>
              <a:buNone/>
            </a:pPr>
            <a:endParaRPr lang="en-US" sz="2900" dirty="0">
              <a:latin typeface="Calibri" panose="020F0502020204030204" pitchFamily="34" charset="0"/>
            </a:endParaRPr>
          </a:p>
          <a:p>
            <a:pPr marL="0" indent="0">
              <a:spcBef>
                <a:spcPts val="0"/>
              </a:spcBef>
              <a:buNone/>
            </a:pPr>
            <a:endParaRPr lang="en-US" sz="2900" dirty="0">
              <a:latin typeface="Calibri" panose="020F0502020204030204" pitchFamily="34" charset="0"/>
            </a:endParaRPr>
          </a:p>
          <a:p>
            <a:pPr marL="0" indent="0">
              <a:spcBef>
                <a:spcPts val="0"/>
              </a:spcBef>
              <a:buNone/>
            </a:pPr>
            <a:endParaRPr lang="en-US" sz="2900" dirty="0">
              <a:latin typeface="Calibri" panose="020F0502020204030204" pitchFamily="34" charset="0"/>
            </a:endParaRPr>
          </a:p>
          <a:p>
            <a:pPr marL="0" indent="0">
              <a:spcBef>
                <a:spcPts val="0"/>
              </a:spcBef>
              <a:buNone/>
            </a:pPr>
            <a:endParaRPr lang="en-US" sz="2900" dirty="0">
              <a:latin typeface="Calibri" panose="020F0502020204030204" pitchFamily="34" charset="0"/>
            </a:endParaRPr>
          </a:p>
          <a:p>
            <a:pPr marL="0" indent="0">
              <a:spcBef>
                <a:spcPts val="0"/>
              </a:spcBef>
              <a:buNone/>
            </a:pPr>
            <a:r>
              <a:rPr lang="en-US" sz="2900" dirty="0">
                <a:latin typeface="Calibri" panose="020F0502020204030204" pitchFamily="34" charset="0"/>
              </a:rPr>
              <a:t>In 2015</a:t>
            </a:r>
          </a:p>
          <a:p>
            <a:pPr marL="0" indent="0">
              <a:spcBef>
                <a:spcPts val="0"/>
              </a:spcBef>
              <a:buNone/>
            </a:pPr>
            <a:endParaRPr lang="en-US" sz="2900" dirty="0">
              <a:latin typeface="Calibri" panose="020F0502020204030204" pitchFamily="34" charset="0"/>
            </a:endParaRPr>
          </a:p>
          <a:p>
            <a:pPr marL="0" indent="0">
              <a:buNone/>
            </a:pPr>
            <a:endParaRPr lang="en-US" dirty="0"/>
          </a:p>
        </p:txBody>
      </p:sp>
      <p:sp>
        <p:nvSpPr>
          <p:cNvPr id="7" name="Content Placeholder 6">
            <a:extLst>
              <a:ext uri="{FF2B5EF4-FFF2-40B4-BE49-F238E27FC236}">
                <a16:creationId xmlns:a16="http://schemas.microsoft.com/office/drawing/2014/main" id="{1D156D66-F9AE-4736-ADBE-4B2C7BDCC941}"/>
              </a:ext>
            </a:extLst>
          </p:cNvPr>
          <p:cNvSpPr>
            <a:spLocks noGrp="1"/>
          </p:cNvSpPr>
          <p:nvPr>
            <p:ph sz="half" idx="2"/>
          </p:nvPr>
        </p:nvSpPr>
        <p:spPr>
          <a:xfrm>
            <a:off x="1714500" y="874643"/>
            <a:ext cx="6257925" cy="3758080"/>
          </a:xfrm>
        </p:spPr>
        <p:txBody>
          <a:bodyPr>
            <a:normAutofit fontScale="92500" lnSpcReduction="20000"/>
          </a:bodyPr>
          <a:lstStyle/>
          <a:p>
            <a:pPr>
              <a:spcBef>
                <a:spcPts val="0"/>
              </a:spcBef>
              <a:buFontTx/>
              <a:buChar char="-"/>
            </a:pPr>
            <a:r>
              <a:rPr lang="en-US" sz="2400" dirty="0">
                <a:latin typeface="Calibri" panose="020F0502020204030204" pitchFamily="34" charset="0"/>
              </a:rPr>
              <a:t>Google introduced the Borg system. Initially, it was used on small projects and then ran thousands of jobs from different applications.</a:t>
            </a:r>
          </a:p>
          <a:p>
            <a:pPr>
              <a:spcBef>
                <a:spcPts val="0"/>
              </a:spcBef>
              <a:buFontTx/>
              <a:buChar char="-"/>
            </a:pPr>
            <a:r>
              <a:rPr lang="en-US" sz="2400" dirty="0">
                <a:latin typeface="Calibri" panose="020F0502020204030204" pitchFamily="34" charset="0"/>
              </a:rPr>
              <a:t>Works on large scales.</a:t>
            </a:r>
          </a:p>
          <a:p>
            <a:pPr marL="0" indent="0">
              <a:spcBef>
                <a:spcPts val="0"/>
              </a:spcBef>
              <a:buNone/>
            </a:pPr>
            <a:endParaRPr lang="en-US" sz="2400" dirty="0">
              <a:latin typeface="Calibri" panose="020F0502020204030204" pitchFamily="34" charset="0"/>
            </a:endParaRPr>
          </a:p>
          <a:p>
            <a:pPr>
              <a:spcBef>
                <a:spcPts val="0"/>
              </a:spcBef>
              <a:buFontTx/>
              <a:buChar char="-"/>
            </a:pPr>
            <a:r>
              <a:rPr lang="en-US" sz="2400" dirty="0">
                <a:latin typeface="Calibri" panose="020F0502020204030204" pitchFamily="34" charset="0"/>
              </a:rPr>
              <a:t>Google introduced Kubernetes as an open-source version of Borg. </a:t>
            </a:r>
          </a:p>
          <a:p>
            <a:pPr>
              <a:spcBef>
                <a:spcPts val="0"/>
              </a:spcBef>
              <a:buFontTx/>
              <a:buChar char="-"/>
            </a:pPr>
            <a:r>
              <a:rPr lang="en-US" sz="2400" dirty="0">
                <a:latin typeface="Calibri" panose="020F0502020204030204" pitchFamily="34" charset="0"/>
              </a:rPr>
              <a:t>Google donated to Linux Foundation who works on open-source product.</a:t>
            </a:r>
          </a:p>
          <a:p>
            <a:pPr>
              <a:spcBef>
                <a:spcPts val="0"/>
              </a:spcBef>
              <a:buFontTx/>
              <a:buChar char="-"/>
            </a:pPr>
            <a:r>
              <a:rPr lang="en-US" sz="2400" dirty="0">
                <a:latin typeface="Calibri" panose="020F0502020204030204" pitchFamily="34" charset="0"/>
              </a:rPr>
              <a:t>In Linux Foundation, there is sub organization called cloud native computing foundation (</a:t>
            </a:r>
            <a:r>
              <a:rPr lang="en-US" sz="2400" dirty="0" err="1">
                <a:latin typeface="Calibri" panose="020F0502020204030204" pitchFamily="34" charset="0"/>
              </a:rPr>
              <a:t>CNCF</a:t>
            </a:r>
            <a:r>
              <a:rPr lang="en-US" sz="2400" dirty="0">
                <a:latin typeface="Calibri" panose="020F0502020204030204" pitchFamily="34" charset="0"/>
              </a:rPr>
              <a:t>).</a:t>
            </a:r>
          </a:p>
          <a:p>
            <a:pPr>
              <a:spcBef>
                <a:spcPts val="0"/>
              </a:spcBef>
              <a:buFontTx/>
              <a:buChar char="-"/>
            </a:pPr>
            <a:endParaRPr lang="en-US" sz="2400" dirty="0">
              <a:latin typeface="Calibri" panose="020F0502020204030204" pitchFamily="34" charset="0"/>
            </a:endParaRPr>
          </a:p>
          <a:p>
            <a:pPr>
              <a:spcBef>
                <a:spcPts val="0"/>
              </a:spcBef>
              <a:buFontTx/>
              <a:buChar char="-"/>
            </a:pPr>
            <a:r>
              <a:rPr lang="en-US" sz="2400" dirty="0">
                <a:latin typeface="Calibri" panose="020F0502020204030204" pitchFamily="34" charset="0"/>
              </a:rPr>
              <a:t>Under the supervision of </a:t>
            </a:r>
            <a:r>
              <a:rPr lang="en-US" sz="2400" dirty="0" err="1">
                <a:latin typeface="Calibri" panose="020F0502020204030204" pitchFamily="34" charset="0"/>
              </a:rPr>
              <a:t>CNCF</a:t>
            </a:r>
            <a:r>
              <a:rPr lang="en-US" sz="2400" dirty="0">
                <a:latin typeface="Calibri" panose="020F0502020204030204" pitchFamily="34" charset="0"/>
              </a:rPr>
              <a:t>, Kubernetes was released on July 10, as an Open-source project under an Apache 2.0 license.</a:t>
            </a:r>
          </a:p>
          <a:p>
            <a:pPr marL="0" indent="0">
              <a:spcBef>
                <a:spcPts val="0"/>
              </a:spcBef>
              <a:buNone/>
            </a:pPr>
            <a:endParaRPr lang="en-US" sz="2400" dirty="0">
              <a:latin typeface="Calibri" panose="020F0502020204030204" pitchFamily="34" charset="0"/>
            </a:endParaRPr>
          </a:p>
          <a:p>
            <a:pPr marL="0" indent="0">
              <a:spcBef>
                <a:spcPts val="0"/>
              </a:spcBef>
              <a:buNone/>
            </a:pPr>
            <a:endParaRPr lang="en-US" dirty="0"/>
          </a:p>
        </p:txBody>
      </p:sp>
    </p:spTree>
    <p:extLst>
      <p:ext uri="{BB962C8B-B14F-4D97-AF65-F5344CB8AC3E}">
        <p14:creationId xmlns:p14="http://schemas.microsoft.com/office/powerpoint/2010/main" val="32000715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wipe(left)">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wipe(left)">
                                      <p:cBhvr>
                                        <p:cTn id="27" dur="500"/>
                                        <p:tgtEl>
                                          <p:spTgt spid="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wipe(left)">
                                      <p:cBhvr>
                                        <p:cTn id="32" dur="500"/>
                                        <p:tgtEl>
                                          <p:spTgt spid="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wipe(left)">
                                      <p:cBhvr>
                                        <p:cTn id="37" dur="500"/>
                                        <p:tgtEl>
                                          <p:spTgt spid="7">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wipe(left)">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7">
                                            <p:txEl>
                                              <p:pRg st="7" end="7"/>
                                            </p:txEl>
                                          </p:spTgt>
                                        </p:tgtEl>
                                        <p:attrNameLst>
                                          <p:attrName>style.visibility</p:attrName>
                                        </p:attrNameLst>
                                      </p:cBhvr>
                                      <p:to>
                                        <p:strVal val="visible"/>
                                      </p:to>
                                    </p:set>
                                    <p:animEffect transition="in" filter="wipe(left)">
                                      <p:cBhvr>
                                        <p:cTn id="47"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111A25-6605-430B-B204-10C61522D3D0}"/>
              </a:ext>
            </a:extLst>
          </p:cNvPr>
          <p:cNvSpPr>
            <a:spLocks noGrp="1"/>
          </p:cNvSpPr>
          <p:nvPr>
            <p:ph idx="1"/>
          </p:nvPr>
        </p:nvSpPr>
        <p:spPr>
          <a:xfrm>
            <a:off x="0" y="0"/>
            <a:ext cx="7931426" cy="4632723"/>
          </a:xfrm>
        </p:spPr>
        <p:txBody>
          <a:bodyPr/>
          <a:lstStyle/>
          <a:p>
            <a:endParaRPr lang="en-US" dirty="0"/>
          </a:p>
        </p:txBody>
      </p:sp>
      <p:grpSp>
        <p:nvGrpSpPr>
          <p:cNvPr id="9" name="Group 8">
            <a:extLst>
              <a:ext uri="{FF2B5EF4-FFF2-40B4-BE49-F238E27FC236}">
                <a16:creationId xmlns:a16="http://schemas.microsoft.com/office/drawing/2014/main" id="{C909542A-EBCD-47EA-A295-525B40187EDE}"/>
              </a:ext>
            </a:extLst>
          </p:cNvPr>
          <p:cNvGrpSpPr/>
          <p:nvPr/>
        </p:nvGrpSpPr>
        <p:grpSpPr>
          <a:xfrm>
            <a:off x="655983" y="1053548"/>
            <a:ext cx="2657060" cy="1832656"/>
            <a:chOff x="655983" y="1053548"/>
            <a:chExt cx="2657060" cy="1832656"/>
          </a:xfrm>
        </p:grpSpPr>
        <p:sp>
          <p:nvSpPr>
            <p:cNvPr id="2" name="Rectangle 1">
              <a:hlinkClick r:id="rId3" action="ppaction://hlinksldjump"/>
              <a:extLst>
                <a:ext uri="{FF2B5EF4-FFF2-40B4-BE49-F238E27FC236}">
                  <a16:creationId xmlns:a16="http://schemas.microsoft.com/office/drawing/2014/main" id="{116E2981-3607-4380-B4C8-303177D0C598}"/>
                </a:ext>
              </a:extLst>
            </p:cNvPr>
            <p:cNvSpPr/>
            <p:nvPr/>
          </p:nvSpPr>
          <p:spPr>
            <a:xfrm>
              <a:off x="655983" y="1331843"/>
              <a:ext cx="2657060" cy="1554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4D97122-5F56-4303-B047-F62CB408E844}"/>
                </a:ext>
              </a:extLst>
            </p:cNvPr>
            <p:cNvSpPr/>
            <p:nvPr/>
          </p:nvSpPr>
          <p:spPr>
            <a:xfrm>
              <a:off x="655983" y="1053548"/>
              <a:ext cx="1603513" cy="278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node 1</a:t>
              </a:r>
            </a:p>
          </p:txBody>
        </p:sp>
      </p:grpSp>
      <p:grpSp>
        <p:nvGrpSpPr>
          <p:cNvPr id="11" name="Group 10">
            <a:extLst>
              <a:ext uri="{FF2B5EF4-FFF2-40B4-BE49-F238E27FC236}">
                <a16:creationId xmlns:a16="http://schemas.microsoft.com/office/drawing/2014/main" id="{D365D2DE-0251-44B8-9C0E-04603A5E39EE}"/>
              </a:ext>
            </a:extLst>
          </p:cNvPr>
          <p:cNvGrpSpPr/>
          <p:nvPr/>
        </p:nvGrpSpPr>
        <p:grpSpPr>
          <a:xfrm>
            <a:off x="4909929" y="2696818"/>
            <a:ext cx="2372140" cy="1417981"/>
            <a:chOff x="4909929" y="2696818"/>
            <a:chExt cx="2372140" cy="1417981"/>
          </a:xfrm>
        </p:grpSpPr>
        <p:sp>
          <p:nvSpPr>
            <p:cNvPr id="4" name="Rectangle 3">
              <a:extLst>
                <a:ext uri="{FF2B5EF4-FFF2-40B4-BE49-F238E27FC236}">
                  <a16:creationId xmlns:a16="http://schemas.microsoft.com/office/drawing/2014/main" id="{D103B130-3280-4735-A284-033A91EC92A3}"/>
                </a:ext>
              </a:extLst>
            </p:cNvPr>
            <p:cNvSpPr/>
            <p:nvPr/>
          </p:nvSpPr>
          <p:spPr>
            <a:xfrm>
              <a:off x="4909930" y="2975113"/>
              <a:ext cx="2372139" cy="11396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B4E6065-C4CB-48EC-91F0-C3F28C4368D0}"/>
                </a:ext>
              </a:extLst>
            </p:cNvPr>
            <p:cNvSpPr/>
            <p:nvPr/>
          </p:nvSpPr>
          <p:spPr>
            <a:xfrm>
              <a:off x="4909929" y="2696818"/>
              <a:ext cx="1603513" cy="2782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Worker node 2</a:t>
              </a:r>
            </a:p>
          </p:txBody>
        </p:sp>
      </p:grpSp>
      <p:grpSp>
        <p:nvGrpSpPr>
          <p:cNvPr id="10" name="Group 9">
            <a:extLst>
              <a:ext uri="{FF2B5EF4-FFF2-40B4-BE49-F238E27FC236}">
                <a16:creationId xmlns:a16="http://schemas.microsoft.com/office/drawing/2014/main" id="{91230EF0-12C3-4B09-9E7B-C380349BAF30}"/>
              </a:ext>
            </a:extLst>
          </p:cNvPr>
          <p:cNvGrpSpPr/>
          <p:nvPr/>
        </p:nvGrpSpPr>
        <p:grpSpPr>
          <a:xfrm>
            <a:off x="4909928" y="69576"/>
            <a:ext cx="2372140" cy="1417981"/>
            <a:chOff x="4909928" y="69576"/>
            <a:chExt cx="2372140" cy="1417981"/>
          </a:xfrm>
        </p:grpSpPr>
        <p:sp>
          <p:nvSpPr>
            <p:cNvPr id="5" name="Rectangle 4">
              <a:extLst>
                <a:ext uri="{FF2B5EF4-FFF2-40B4-BE49-F238E27FC236}">
                  <a16:creationId xmlns:a16="http://schemas.microsoft.com/office/drawing/2014/main" id="{70967B34-A1CC-41F8-973A-46128D24EC43}"/>
                </a:ext>
              </a:extLst>
            </p:cNvPr>
            <p:cNvSpPr/>
            <p:nvPr/>
          </p:nvSpPr>
          <p:spPr>
            <a:xfrm>
              <a:off x="4909929" y="347871"/>
              <a:ext cx="2372139" cy="11396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5C5AD56-084C-415C-A7EF-1AB86A40C734}"/>
                </a:ext>
              </a:extLst>
            </p:cNvPr>
            <p:cNvSpPr/>
            <p:nvPr/>
          </p:nvSpPr>
          <p:spPr>
            <a:xfrm>
              <a:off x="4909928" y="69576"/>
              <a:ext cx="1603513" cy="2782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Worker node 1</a:t>
              </a:r>
            </a:p>
          </p:txBody>
        </p:sp>
      </p:grpSp>
      <p:sp>
        <p:nvSpPr>
          <p:cNvPr id="12" name="Arrow: Up-Down 11">
            <a:extLst>
              <a:ext uri="{FF2B5EF4-FFF2-40B4-BE49-F238E27FC236}">
                <a16:creationId xmlns:a16="http://schemas.microsoft.com/office/drawing/2014/main" id="{183493DC-5203-4F5E-A799-7C3D48F6F2CB}"/>
              </a:ext>
            </a:extLst>
          </p:cNvPr>
          <p:cNvSpPr/>
          <p:nvPr/>
        </p:nvSpPr>
        <p:spPr>
          <a:xfrm rot="3034999">
            <a:off x="3932757" y="427708"/>
            <a:ext cx="357809" cy="203521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Up-Down 12">
            <a:extLst>
              <a:ext uri="{FF2B5EF4-FFF2-40B4-BE49-F238E27FC236}">
                <a16:creationId xmlns:a16="http://schemas.microsoft.com/office/drawing/2014/main" id="{C7C88436-2CA2-4351-A175-BC3E4D787E06}"/>
              </a:ext>
            </a:extLst>
          </p:cNvPr>
          <p:cNvSpPr/>
          <p:nvPr/>
        </p:nvSpPr>
        <p:spPr>
          <a:xfrm rot="6428834">
            <a:off x="3913635" y="1649155"/>
            <a:ext cx="357809" cy="168352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98560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8B97B-156B-4386-A548-F7E589E03EAD}"/>
              </a:ext>
            </a:extLst>
          </p:cNvPr>
          <p:cNvSpPr>
            <a:spLocks noGrp="1"/>
          </p:cNvSpPr>
          <p:nvPr>
            <p:ph type="title"/>
          </p:nvPr>
        </p:nvSpPr>
        <p:spPr/>
        <p:txBody>
          <a:bodyPr/>
          <a:lstStyle/>
          <a:p>
            <a:r>
              <a:rPr lang="en-US" dirty="0"/>
              <a:t>VM Requirement in Kubernetes Cluster?</a:t>
            </a:r>
          </a:p>
        </p:txBody>
      </p:sp>
      <p:sp>
        <p:nvSpPr>
          <p:cNvPr id="3" name="vm name 1">
            <a:extLst>
              <a:ext uri="{FF2B5EF4-FFF2-40B4-BE49-F238E27FC236}">
                <a16:creationId xmlns:a16="http://schemas.microsoft.com/office/drawing/2014/main" id="{F34C489E-F2A9-487E-A5E5-C0F5D1F2E4C7}"/>
              </a:ext>
            </a:extLst>
          </p:cNvPr>
          <p:cNvSpPr>
            <a:spLocks noGrp="1"/>
          </p:cNvSpPr>
          <p:nvPr>
            <p:ph type="body" idx="1"/>
          </p:nvPr>
        </p:nvSpPr>
        <p:spPr>
          <a:xfrm>
            <a:off x="629842" y="1488098"/>
            <a:ext cx="1256200" cy="390707"/>
          </a:xfrm>
        </p:spPr>
        <p:txBody>
          <a:bodyPr/>
          <a:lstStyle/>
          <a:p>
            <a:r>
              <a:rPr lang="en-US" dirty="0"/>
              <a:t>Linux </a:t>
            </a:r>
            <a:r>
              <a:rPr lang="en-US" dirty="0" err="1"/>
              <a:t>VM1</a:t>
            </a:r>
            <a:endParaRPr lang="en-US" dirty="0"/>
          </a:p>
        </p:txBody>
      </p:sp>
      <p:graphicFrame>
        <p:nvGraphicFramePr>
          <p:cNvPr id="7" name="VM 1">
            <a:extLst>
              <a:ext uri="{FF2B5EF4-FFF2-40B4-BE49-F238E27FC236}">
                <a16:creationId xmlns:a16="http://schemas.microsoft.com/office/drawing/2014/main" id="{8FC12D1E-20EF-4327-9043-D643E5006B8F}"/>
              </a:ext>
            </a:extLst>
          </p:cNvPr>
          <p:cNvGraphicFramePr>
            <a:graphicFrameLocks noGrp="1"/>
          </p:cNvGraphicFramePr>
          <p:nvPr>
            <p:ph sz="half" idx="2"/>
            <p:extLst>
              <p:ext uri="{D42A27DB-BD31-4B8C-83A1-F6EECF244321}">
                <p14:modId xmlns:p14="http://schemas.microsoft.com/office/powerpoint/2010/main" val="3210728017"/>
              </p:ext>
            </p:extLst>
          </p:nvPr>
        </p:nvGraphicFramePr>
        <p:xfrm>
          <a:off x="629842" y="1878806"/>
          <a:ext cx="2340219" cy="2123892"/>
        </p:xfrm>
        <a:graphic>
          <a:graphicData uri="http://schemas.openxmlformats.org/drawingml/2006/table">
            <a:tbl>
              <a:tblPr firstRow="1" bandRow="1">
                <a:tableStyleId>{5C22544A-7EE6-4342-B048-85BDC9FD1C3A}</a:tableStyleId>
              </a:tblPr>
              <a:tblGrid>
                <a:gridCol w="2340219">
                  <a:extLst>
                    <a:ext uri="{9D8B030D-6E8A-4147-A177-3AD203B41FA5}">
                      <a16:colId xmlns:a16="http://schemas.microsoft.com/office/drawing/2014/main" val="982965060"/>
                    </a:ext>
                  </a:extLst>
                </a:gridCol>
              </a:tblGrid>
              <a:tr h="2123892">
                <a:tc>
                  <a:txBody>
                    <a:bodyPr/>
                    <a:lstStyle/>
                    <a:p>
                      <a:endParaRPr lang="en-US" sz="1000" dirty="0"/>
                    </a:p>
                  </a:txBody>
                  <a:tcPr marL="68580" marR="68580" marT="34290" marB="34290"/>
                </a:tc>
                <a:extLst>
                  <a:ext uri="{0D108BD9-81ED-4DB2-BD59-A6C34878D82A}">
                    <a16:rowId xmlns:a16="http://schemas.microsoft.com/office/drawing/2014/main" val="3001612055"/>
                  </a:ext>
                </a:extLst>
              </a:tr>
            </a:tbl>
          </a:graphicData>
        </a:graphic>
      </p:graphicFrame>
      <p:sp>
        <p:nvSpPr>
          <p:cNvPr id="5" name="vm name 2">
            <a:extLst>
              <a:ext uri="{FF2B5EF4-FFF2-40B4-BE49-F238E27FC236}">
                <a16:creationId xmlns:a16="http://schemas.microsoft.com/office/drawing/2014/main" id="{141AB27F-A795-45C2-A0DD-8D3CFFE8E01D}"/>
              </a:ext>
            </a:extLst>
          </p:cNvPr>
          <p:cNvSpPr>
            <a:spLocks noGrp="1"/>
          </p:cNvSpPr>
          <p:nvPr>
            <p:ph type="body" sz="quarter" idx="3"/>
          </p:nvPr>
        </p:nvSpPr>
        <p:spPr>
          <a:xfrm>
            <a:off x="3411002" y="1502933"/>
            <a:ext cx="1256200" cy="364331"/>
          </a:xfrm>
        </p:spPr>
        <p:txBody>
          <a:bodyPr/>
          <a:lstStyle/>
          <a:p>
            <a:r>
              <a:rPr lang="en-US" dirty="0"/>
              <a:t>Linux </a:t>
            </a:r>
            <a:r>
              <a:rPr lang="en-US" dirty="0" err="1"/>
              <a:t>VM2</a:t>
            </a:r>
            <a:endParaRPr lang="en-US" dirty="0"/>
          </a:p>
        </p:txBody>
      </p:sp>
      <p:graphicFrame>
        <p:nvGraphicFramePr>
          <p:cNvPr id="8" name="vm 3">
            <a:extLst>
              <a:ext uri="{FF2B5EF4-FFF2-40B4-BE49-F238E27FC236}">
                <a16:creationId xmlns:a16="http://schemas.microsoft.com/office/drawing/2014/main" id="{F137F8BB-DC1C-4996-A1C9-983F711F4BD9}"/>
              </a:ext>
            </a:extLst>
          </p:cNvPr>
          <p:cNvGraphicFramePr>
            <a:graphicFrameLocks noGrp="1"/>
          </p:cNvGraphicFramePr>
          <p:nvPr>
            <p:ph sz="quarter" idx="4"/>
            <p:extLst>
              <p:ext uri="{D42A27DB-BD31-4B8C-83A1-F6EECF244321}">
                <p14:modId xmlns:p14="http://schemas.microsoft.com/office/powerpoint/2010/main" val="1117566391"/>
              </p:ext>
            </p:extLst>
          </p:nvPr>
        </p:nvGraphicFramePr>
        <p:xfrm>
          <a:off x="6176319" y="1878806"/>
          <a:ext cx="2340220" cy="2123892"/>
        </p:xfrm>
        <a:graphic>
          <a:graphicData uri="http://schemas.openxmlformats.org/drawingml/2006/table">
            <a:tbl>
              <a:tblPr firstRow="1" bandRow="1">
                <a:tableStyleId>{5C22544A-7EE6-4342-B048-85BDC9FD1C3A}</a:tableStyleId>
              </a:tblPr>
              <a:tblGrid>
                <a:gridCol w="2340220">
                  <a:extLst>
                    <a:ext uri="{9D8B030D-6E8A-4147-A177-3AD203B41FA5}">
                      <a16:colId xmlns:a16="http://schemas.microsoft.com/office/drawing/2014/main" val="1978835390"/>
                    </a:ext>
                  </a:extLst>
                </a:gridCol>
              </a:tblGrid>
              <a:tr h="2123892">
                <a:tc>
                  <a:txBody>
                    <a:bodyPr/>
                    <a:lstStyle/>
                    <a:p>
                      <a:endParaRPr lang="en-US" sz="1000" dirty="0"/>
                    </a:p>
                    <a:p>
                      <a:endParaRPr lang="en-US" sz="1000" dirty="0"/>
                    </a:p>
                  </a:txBody>
                  <a:tcPr marL="68580" marR="68580" marT="34290" marB="34290"/>
                </a:tc>
                <a:extLst>
                  <a:ext uri="{0D108BD9-81ED-4DB2-BD59-A6C34878D82A}">
                    <a16:rowId xmlns:a16="http://schemas.microsoft.com/office/drawing/2014/main" val="2967350502"/>
                  </a:ext>
                </a:extLst>
              </a:tr>
            </a:tbl>
          </a:graphicData>
        </a:graphic>
      </p:graphicFrame>
      <p:graphicFrame>
        <p:nvGraphicFramePr>
          <p:cNvPr id="9" name="vm 2">
            <a:extLst>
              <a:ext uri="{FF2B5EF4-FFF2-40B4-BE49-F238E27FC236}">
                <a16:creationId xmlns:a16="http://schemas.microsoft.com/office/drawing/2014/main" id="{26372C4F-E97B-43C0-9133-BB80591EB9C3}"/>
              </a:ext>
            </a:extLst>
          </p:cNvPr>
          <p:cNvGraphicFramePr>
            <a:graphicFrameLocks noGrp="1"/>
          </p:cNvGraphicFramePr>
          <p:nvPr>
            <p:extLst>
              <p:ext uri="{D42A27DB-BD31-4B8C-83A1-F6EECF244321}">
                <p14:modId xmlns:p14="http://schemas.microsoft.com/office/powerpoint/2010/main" val="2578349888"/>
              </p:ext>
            </p:extLst>
          </p:nvPr>
        </p:nvGraphicFramePr>
        <p:xfrm>
          <a:off x="3411003" y="1852429"/>
          <a:ext cx="2340220" cy="2176646"/>
        </p:xfrm>
        <a:graphic>
          <a:graphicData uri="http://schemas.openxmlformats.org/drawingml/2006/table">
            <a:tbl>
              <a:tblPr firstRow="1" bandRow="1">
                <a:tableStyleId>{5C22544A-7EE6-4342-B048-85BDC9FD1C3A}</a:tableStyleId>
              </a:tblPr>
              <a:tblGrid>
                <a:gridCol w="2340220">
                  <a:extLst>
                    <a:ext uri="{9D8B030D-6E8A-4147-A177-3AD203B41FA5}">
                      <a16:colId xmlns:a16="http://schemas.microsoft.com/office/drawing/2014/main" val="2822512002"/>
                    </a:ext>
                  </a:extLst>
                </a:gridCol>
              </a:tblGrid>
              <a:tr h="2176646">
                <a:tc>
                  <a:txBody>
                    <a:bodyPr/>
                    <a:lstStyle/>
                    <a:p>
                      <a:endParaRPr lang="en-US" sz="1000" dirty="0"/>
                    </a:p>
                  </a:txBody>
                  <a:tcPr marL="68580" marR="68580" marT="34290" marB="34290"/>
                </a:tc>
                <a:extLst>
                  <a:ext uri="{0D108BD9-81ED-4DB2-BD59-A6C34878D82A}">
                    <a16:rowId xmlns:a16="http://schemas.microsoft.com/office/drawing/2014/main" val="3912012535"/>
                  </a:ext>
                </a:extLst>
              </a:tr>
            </a:tbl>
          </a:graphicData>
        </a:graphic>
      </p:graphicFrame>
      <p:sp>
        <p:nvSpPr>
          <p:cNvPr id="10" name="vm name 3">
            <a:extLst>
              <a:ext uri="{FF2B5EF4-FFF2-40B4-BE49-F238E27FC236}">
                <a16:creationId xmlns:a16="http://schemas.microsoft.com/office/drawing/2014/main" id="{D708A454-8250-4E65-B0F8-4BD41A5077D5}"/>
              </a:ext>
            </a:extLst>
          </p:cNvPr>
          <p:cNvSpPr txBox="1">
            <a:spLocks/>
          </p:cNvSpPr>
          <p:nvPr/>
        </p:nvSpPr>
        <p:spPr>
          <a:xfrm>
            <a:off x="6192163" y="1488099"/>
            <a:ext cx="1180188" cy="364331"/>
          </a:xfrm>
          <a:prstGeom prst="rect">
            <a:avLst/>
          </a:prstGeom>
        </p:spPr>
        <p:txBody>
          <a:bodyPr vert="horz" lIns="68580" tIns="34290" rIns="68580" bIns="3429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a:t>Linux </a:t>
            </a:r>
            <a:r>
              <a:rPr lang="en-US" sz="1800" dirty="0" err="1"/>
              <a:t>VM3</a:t>
            </a:r>
            <a:endParaRPr lang="en-US" sz="1800" dirty="0"/>
          </a:p>
        </p:txBody>
      </p:sp>
      <p:graphicFrame>
        <p:nvGraphicFramePr>
          <p:cNvPr id="11" name="swap 1">
            <a:extLst>
              <a:ext uri="{FF2B5EF4-FFF2-40B4-BE49-F238E27FC236}">
                <a16:creationId xmlns:a16="http://schemas.microsoft.com/office/drawing/2014/main" id="{7BBADF6F-DFD4-4103-938E-7D35251F35FB}"/>
              </a:ext>
            </a:extLst>
          </p:cNvPr>
          <p:cNvGraphicFramePr>
            <a:graphicFrameLocks noGrp="1"/>
          </p:cNvGraphicFramePr>
          <p:nvPr>
            <p:extLst>
              <p:ext uri="{D42A27DB-BD31-4B8C-83A1-F6EECF244321}">
                <p14:modId xmlns:p14="http://schemas.microsoft.com/office/powerpoint/2010/main" val="933255003"/>
              </p:ext>
            </p:extLst>
          </p:nvPr>
        </p:nvGraphicFramePr>
        <p:xfrm>
          <a:off x="945601" y="3167290"/>
          <a:ext cx="1074821" cy="312420"/>
        </p:xfrm>
        <a:graphic>
          <a:graphicData uri="http://schemas.openxmlformats.org/drawingml/2006/table">
            <a:tbl>
              <a:tblPr firstRow="1" bandRow="1">
                <a:tableStyleId>{5C22544A-7EE6-4342-B048-85BDC9FD1C3A}</a:tableStyleId>
              </a:tblPr>
              <a:tblGrid>
                <a:gridCol w="1074821">
                  <a:extLst>
                    <a:ext uri="{9D8B030D-6E8A-4147-A177-3AD203B41FA5}">
                      <a16:colId xmlns:a16="http://schemas.microsoft.com/office/drawing/2014/main" val="3521629899"/>
                    </a:ext>
                  </a:extLst>
                </a:gridCol>
              </a:tblGrid>
              <a:tr h="274320">
                <a:tc>
                  <a:txBody>
                    <a:bodyPr/>
                    <a:lstStyle/>
                    <a:p>
                      <a:r>
                        <a:rPr lang="en-US" sz="1600" b="1" kern="1200" dirty="0" err="1">
                          <a:solidFill>
                            <a:schemeClr val="lt1"/>
                          </a:solidFill>
                          <a:effectLst/>
                          <a:latin typeface="+mn-lt"/>
                          <a:ea typeface="+mn-ea"/>
                          <a:cs typeface="+mn-cs"/>
                        </a:rPr>
                        <a:t>swapoff</a:t>
                      </a:r>
                      <a:endParaRPr lang="en-US" sz="1600" dirty="0"/>
                    </a:p>
                  </a:txBody>
                  <a:tcPr marL="68580" marR="68580" marT="34290" marB="34290"/>
                </a:tc>
                <a:extLst>
                  <a:ext uri="{0D108BD9-81ED-4DB2-BD59-A6C34878D82A}">
                    <a16:rowId xmlns:a16="http://schemas.microsoft.com/office/drawing/2014/main" val="1640512406"/>
                  </a:ext>
                </a:extLst>
              </a:tr>
            </a:tbl>
          </a:graphicData>
        </a:graphic>
      </p:graphicFrame>
      <p:graphicFrame>
        <p:nvGraphicFramePr>
          <p:cNvPr id="12" name="swap 2">
            <a:extLst>
              <a:ext uri="{FF2B5EF4-FFF2-40B4-BE49-F238E27FC236}">
                <a16:creationId xmlns:a16="http://schemas.microsoft.com/office/drawing/2014/main" id="{8F4F0213-DB27-4B8B-A11B-34E019236E0F}"/>
              </a:ext>
            </a:extLst>
          </p:cNvPr>
          <p:cNvGraphicFramePr>
            <a:graphicFrameLocks noGrp="1"/>
          </p:cNvGraphicFramePr>
          <p:nvPr>
            <p:extLst>
              <p:ext uri="{D42A27DB-BD31-4B8C-83A1-F6EECF244321}">
                <p14:modId xmlns:p14="http://schemas.microsoft.com/office/powerpoint/2010/main" val="195511481"/>
              </p:ext>
            </p:extLst>
          </p:nvPr>
        </p:nvGraphicFramePr>
        <p:xfrm>
          <a:off x="3595728" y="3170978"/>
          <a:ext cx="1074821" cy="312420"/>
        </p:xfrm>
        <a:graphic>
          <a:graphicData uri="http://schemas.openxmlformats.org/drawingml/2006/table">
            <a:tbl>
              <a:tblPr firstRow="1" bandRow="1">
                <a:tableStyleId>{5C22544A-7EE6-4342-B048-85BDC9FD1C3A}</a:tableStyleId>
              </a:tblPr>
              <a:tblGrid>
                <a:gridCol w="1074821">
                  <a:extLst>
                    <a:ext uri="{9D8B030D-6E8A-4147-A177-3AD203B41FA5}">
                      <a16:colId xmlns:a16="http://schemas.microsoft.com/office/drawing/2014/main" val="3521629899"/>
                    </a:ext>
                  </a:extLst>
                </a:gridCol>
              </a:tblGrid>
              <a:tr h="274320">
                <a:tc>
                  <a:txBody>
                    <a:bodyPr/>
                    <a:lstStyle/>
                    <a:p>
                      <a:r>
                        <a:rPr lang="en-US" sz="1600" b="1" kern="1200" dirty="0" err="1">
                          <a:solidFill>
                            <a:schemeClr val="lt1"/>
                          </a:solidFill>
                          <a:effectLst/>
                          <a:latin typeface="+mn-lt"/>
                          <a:ea typeface="+mn-ea"/>
                          <a:cs typeface="+mn-cs"/>
                        </a:rPr>
                        <a:t>swapoff</a:t>
                      </a:r>
                      <a:endParaRPr lang="en-US" sz="1600" b="1" kern="1200" dirty="0">
                        <a:solidFill>
                          <a:schemeClr val="lt1"/>
                        </a:solidFill>
                        <a:effectLst/>
                        <a:latin typeface="+mn-lt"/>
                        <a:ea typeface="+mn-ea"/>
                        <a:cs typeface="+mn-cs"/>
                      </a:endParaRPr>
                    </a:p>
                  </a:txBody>
                  <a:tcPr marL="68580" marR="68580" marT="34290" marB="34290"/>
                </a:tc>
                <a:extLst>
                  <a:ext uri="{0D108BD9-81ED-4DB2-BD59-A6C34878D82A}">
                    <a16:rowId xmlns:a16="http://schemas.microsoft.com/office/drawing/2014/main" val="1640512406"/>
                  </a:ext>
                </a:extLst>
              </a:tr>
            </a:tbl>
          </a:graphicData>
        </a:graphic>
      </p:graphicFrame>
      <p:graphicFrame>
        <p:nvGraphicFramePr>
          <p:cNvPr id="13" name="swap 3">
            <a:extLst>
              <a:ext uri="{FF2B5EF4-FFF2-40B4-BE49-F238E27FC236}">
                <a16:creationId xmlns:a16="http://schemas.microsoft.com/office/drawing/2014/main" id="{6053F0F0-AC56-4B89-9BDF-FAE179003D35}"/>
              </a:ext>
            </a:extLst>
          </p:cNvPr>
          <p:cNvGraphicFramePr>
            <a:graphicFrameLocks noGrp="1"/>
          </p:cNvGraphicFramePr>
          <p:nvPr>
            <p:extLst>
              <p:ext uri="{D42A27DB-BD31-4B8C-83A1-F6EECF244321}">
                <p14:modId xmlns:p14="http://schemas.microsoft.com/office/powerpoint/2010/main" val="18904090"/>
              </p:ext>
            </p:extLst>
          </p:nvPr>
        </p:nvGraphicFramePr>
        <p:xfrm>
          <a:off x="6380237" y="3167290"/>
          <a:ext cx="1074821" cy="312420"/>
        </p:xfrm>
        <a:graphic>
          <a:graphicData uri="http://schemas.openxmlformats.org/drawingml/2006/table">
            <a:tbl>
              <a:tblPr firstRow="1" bandRow="1">
                <a:tableStyleId>{5C22544A-7EE6-4342-B048-85BDC9FD1C3A}</a:tableStyleId>
              </a:tblPr>
              <a:tblGrid>
                <a:gridCol w="1074821">
                  <a:extLst>
                    <a:ext uri="{9D8B030D-6E8A-4147-A177-3AD203B41FA5}">
                      <a16:colId xmlns:a16="http://schemas.microsoft.com/office/drawing/2014/main" val="3521629899"/>
                    </a:ext>
                  </a:extLst>
                </a:gridCol>
              </a:tblGrid>
              <a:tr h="274320">
                <a:tc>
                  <a:txBody>
                    <a:bodyPr/>
                    <a:lstStyle/>
                    <a:p>
                      <a:r>
                        <a:rPr lang="en-US" sz="1600" b="1" kern="1200" dirty="0" err="1">
                          <a:solidFill>
                            <a:schemeClr val="lt1"/>
                          </a:solidFill>
                          <a:effectLst/>
                          <a:latin typeface="+mn-lt"/>
                          <a:ea typeface="+mn-ea"/>
                          <a:cs typeface="+mn-cs"/>
                        </a:rPr>
                        <a:t>swapoff</a:t>
                      </a:r>
                      <a:endParaRPr lang="en-US" sz="1600" b="1" kern="1200" dirty="0">
                        <a:solidFill>
                          <a:schemeClr val="lt1"/>
                        </a:solidFill>
                        <a:effectLst/>
                        <a:latin typeface="+mn-lt"/>
                        <a:ea typeface="+mn-ea"/>
                        <a:cs typeface="+mn-cs"/>
                      </a:endParaRPr>
                    </a:p>
                  </a:txBody>
                  <a:tcPr marL="68580" marR="68580" marT="34290" marB="34290"/>
                </a:tc>
                <a:extLst>
                  <a:ext uri="{0D108BD9-81ED-4DB2-BD59-A6C34878D82A}">
                    <a16:rowId xmlns:a16="http://schemas.microsoft.com/office/drawing/2014/main" val="1640512406"/>
                  </a:ext>
                </a:extLst>
              </a:tr>
            </a:tbl>
          </a:graphicData>
        </a:graphic>
      </p:graphicFrame>
      <p:sp>
        <p:nvSpPr>
          <p:cNvPr id="4" name="HD 1">
            <a:extLst>
              <a:ext uri="{FF2B5EF4-FFF2-40B4-BE49-F238E27FC236}">
                <a16:creationId xmlns:a16="http://schemas.microsoft.com/office/drawing/2014/main" id="{F2FF5705-B5D1-46C0-BCCC-EB785A89EC06}"/>
              </a:ext>
            </a:extLst>
          </p:cNvPr>
          <p:cNvSpPr/>
          <p:nvPr/>
        </p:nvSpPr>
        <p:spPr>
          <a:xfrm>
            <a:off x="660400" y="2518950"/>
            <a:ext cx="2276476" cy="312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a:solidFill>
                    <a:schemeClr val="bg1"/>
                  </a:solidFill>
                </a:ln>
              </a:rPr>
              <a:t>20 GB Hard Disk</a:t>
            </a:r>
          </a:p>
        </p:txBody>
      </p:sp>
      <p:sp>
        <p:nvSpPr>
          <p:cNvPr id="14" name="Rectangle 13">
            <a:extLst>
              <a:ext uri="{FF2B5EF4-FFF2-40B4-BE49-F238E27FC236}">
                <a16:creationId xmlns:a16="http://schemas.microsoft.com/office/drawing/2014/main" id="{4E0F8F28-5D55-4F32-8CE0-0C08B6007DCF}"/>
              </a:ext>
            </a:extLst>
          </p:cNvPr>
          <p:cNvSpPr/>
          <p:nvPr/>
        </p:nvSpPr>
        <p:spPr>
          <a:xfrm>
            <a:off x="660399" y="2190358"/>
            <a:ext cx="2276477" cy="312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2 Core CPU</a:t>
            </a:r>
          </a:p>
        </p:txBody>
      </p:sp>
      <p:sp>
        <p:nvSpPr>
          <p:cNvPr id="15" name="Rectangle 14">
            <a:extLst>
              <a:ext uri="{FF2B5EF4-FFF2-40B4-BE49-F238E27FC236}">
                <a16:creationId xmlns:a16="http://schemas.microsoft.com/office/drawing/2014/main" id="{A9A6C2C2-3E14-40C9-82D2-50AEFB8373D6}"/>
              </a:ext>
            </a:extLst>
          </p:cNvPr>
          <p:cNvSpPr/>
          <p:nvPr/>
        </p:nvSpPr>
        <p:spPr>
          <a:xfrm>
            <a:off x="660400" y="1911350"/>
            <a:ext cx="2276476" cy="2628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2 GB RAM</a:t>
            </a:r>
          </a:p>
        </p:txBody>
      </p:sp>
      <p:sp>
        <p:nvSpPr>
          <p:cNvPr id="16" name="HD 2">
            <a:extLst>
              <a:ext uri="{FF2B5EF4-FFF2-40B4-BE49-F238E27FC236}">
                <a16:creationId xmlns:a16="http://schemas.microsoft.com/office/drawing/2014/main" id="{C6F7AEF1-285C-44C2-8A15-4147DDCAC154}"/>
              </a:ext>
            </a:extLst>
          </p:cNvPr>
          <p:cNvSpPr/>
          <p:nvPr/>
        </p:nvSpPr>
        <p:spPr>
          <a:xfrm>
            <a:off x="3433762" y="2518950"/>
            <a:ext cx="2276476" cy="312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a:solidFill>
                    <a:schemeClr val="bg1"/>
                  </a:solidFill>
                </a:ln>
              </a:rPr>
              <a:t>20 GB Hard Disk</a:t>
            </a:r>
          </a:p>
        </p:txBody>
      </p:sp>
      <p:sp>
        <p:nvSpPr>
          <p:cNvPr id="17" name="Rectangle 16">
            <a:extLst>
              <a:ext uri="{FF2B5EF4-FFF2-40B4-BE49-F238E27FC236}">
                <a16:creationId xmlns:a16="http://schemas.microsoft.com/office/drawing/2014/main" id="{042D328E-9902-4119-AE5A-C8156CC4D014}"/>
              </a:ext>
            </a:extLst>
          </p:cNvPr>
          <p:cNvSpPr/>
          <p:nvPr/>
        </p:nvSpPr>
        <p:spPr>
          <a:xfrm>
            <a:off x="3433762" y="1911350"/>
            <a:ext cx="1824038" cy="2628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2 GB RAM</a:t>
            </a:r>
          </a:p>
        </p:txBody>
      </p:sp>
      <p:sp>
        <p:nvSpPr>
          <p:cNvPr id="18" name="Rectangle 17">
            <a:extLst>
              <a:ext uri="{FF2B5EF4-FFF2-40B4-BE49-F238E27FC236}">
                <a16:creationId xmlns:a16="http://schemas.microsoft.com/office/drawing/2014/main" id="{2F990012-C07C-4A14-84FA-59A124646967}"/>
              </a:ext>
            </a:extLst>
          </p:cNvPr>
          <p:cNvSpPr/>
          <p:nvPr/>
        </p:nvSpPr>
        <p:spPr>
          <a:xfrm>
            <a:off x="3474747" y="2185780"/>
            <a:ext cx="1656054" cy="312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2 Core CPU</a:t>
            </a:r>
          </a:p>
        </p:txBody>
      </p:sp>
      <p:sp>
        <p:nvSpPr>
          <p:cNvPr id="19" name="HD 3">
            <a:extLst>
              <a:ext uri="{FF2B5EF4-FFF2-40B4-BE49-F238E27FC236}">
                <a16:creationId xmlns:a16="http://schemas.microsoft.com/office/drawing/2014/main" id="{C412F226-A67F-469A-8E7D-9A3EF0A1B1CF}"/>
              </a:ext>
            </a:extLst>
          </p:cNvPr>
          <p:cNvSpPr/>
          <p:nvPr/>
        </p:nvSpPr>
        <p:spPr>
          <a:xfrm>
            <a:off x="6207123" y="2571750"/>
            <a:ext cx="1841211" cy="312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a:solidFill>
                    <a:schemeClr val="bg1"/>
                  </a:solidFill>
                </a:ln>
              </a:rPr>
              <a:t>20 GB Hard Disk</a:t>
            </a:r>
          </a:p>
        </p:txBody>
      </p:sp>
      <p:sp>
        <p:nvSpPr>
          <p:cNvPr id="20" name="Rectangle 19">
            <a:extLst>
              <a:ext uri="{FF2B5EF4-FFF2-40B4-BE49-F238E27FC236}">
                <a16:creationId xmlns:a16="http://schemas.microsoft.com/office/drawing/2014/main" id="{36A09E61-D0C4-4107-9B36-5AB131557210}"/>
              </a:ext>
            </a:extLst>
          </p:cNvPr>
          <p:cNvSpPr/>
          <p:nvPr/>
        </p:nvSpPr>
        <p:spPr>
          <a:xfrm>
            <a:off x="6207123" y="1942547"/>
            <a:ext cx="1720561" cy="2628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2 GB RAM</a:t>
            </a:r>
          </a:p>
        </p:txBody>
      </p:sp>
      <p:sp>
        <p:nvSpPr>
          <p:cNvPr id="21" name="Rectangle 20">
            <a:extLst>
              <a:ext uri="{FF2B5EF4-FFF2-40B4-BE49-F238E27FC236}">
                <a16:creationId xmlns:a16="http://schemas.microsoft.com/office/drawing/2014/main" id="{99CB0D51-55FE-473E-995C-F44E09DC496F}"/>
              </a:ext>
            </a:extLst>
          </p:cNvPr>
          <p:cNvSpPr/>
          <p:nvPr/>
        </p:nvSpPr>
        <p:spPr>
          <a:xfrm>
            <a:off x="6207123" y="2215525"/>
            <a:ext cx="2276477" cy="312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2 Core CPU</a:t>
            </a:r>
          </a:p>
        </p:txBody>
      </p:sp>
      <p:sp>
        <p:nvSpPr>
          <p:cNvPr id="6" name="Switch 1">
            <a:extLst>
              <a:ext uri="{FF2B5EF4-FFF2-40B4-BE49-F238E27FC236}">
                <a16:creationId xmlns:a16="http://schemas.microsoft.com/office/drawing/2014/main" id="{8D59BBCB-0296-456F-9801-8A05F13FB7AB}"/>
              </a:ext>
            </a:extLst>
          </p:cNvPr>
          <p:cNvSpPr/>
          <p:nvPr/>
        </p:nvSpPr>
        <p:spPr>
          <a:xfrm>
            <a:off x="2749549" y="4464050"/>
            <a:ext cx="2381251" cy="364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Switch/ Router / Cloud</a:t>
            </a:r>
          </a:p>
        </p:txBody>
      </p:sp>
      <p:sp>
        <p:nvSpPr>
          <p:cNvPr id="22" name="Arrow: 1">
            <a:extLst>
              <a:ext uri="{FF2B5EF4-FFF2-40B4-BE49-F238E27FC236}">
                <a16:creationId xmlns:a16="http://schemas.microsoft.com/office/drawing/2014/main" id="{B5F1C26F-1053-4CCA-BCA4-EFC514A08265}"/>
              </a:ext>
            </a:extLst>
          </p:cNvPr>
          <p:cNvSpPr/>
          <p:nvPr/>
        </p:nvSpPr>
        <p:spPr>
          <a:xfrm rot="18045224">
            <a:off x="2287738" y="3803848"/>
            <a:ext cx="215808" cy="84839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3">
            <a:extLst>
              <a:ext uri="{FF2B5EF4-FFF2-40B4-BE49-F238E27FC236}">
                <a16:creationId xmlns:a16="http://schemas.microsoft.com/office/drawing/2014/main" id="{8C4FA846-8A13-47FE-9E12-3FD2104C6C0D}"/>
              </a:ext>
            </a:extLst>
          </p:cNvPr>
          <p:cNvSpPr/>
          <p:nvPr/>
        </p:nvSpPr>
        <p:spPr>
          <a:xfrm rot="3571897">
            <a:off x="5628375" y="3648531"/>
            <a:ext cx="215808" cy="143250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2">
            <a:extLst>
              <a:ext uri="{FF2B5EF4-FFF2-40B4-BE49-F238E27FC236}">
                <a16:creationId xmlns:a16="http://schemas.microsoft.com/office/drawing/2014/main" id="{B5C6CF66-17DA-48F7-93A8-FB807726E69C}"/>
              </a:ext>
            </a:extLst>
          </p:cNvPr>
          <p:cNvSpPr/>
          <p:nvPr/>
        </p:nvSpPr>
        <p:spPr>
          <a:xfrm rot="5400000">
            <a:off x="3802076" y="4173788"/>
            <a:ext cx="475775" cy="18634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25216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80">
                                          <p:stCondLst>
                                            <p:cond delay="0"/>
                                          </p:stCondLst>
                                        </p:cTn>
                                        <p:tgtEl>
                                          <p:spTgt spid="9"/>
                                        </p:tgtEl>
                                      </p:cBhvr>
                                    </p:animEffect>
                                    <p:anim calcmode="lin" valueType="num">
                                      <p:cBhvr>
                                        <p:cTn id="2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9" dur="26">
                                          <p:stCondLst>
                                            <p:cond delay="650"/>
                                          </p:stCondLst>
                                        </p:cTn>
                                        <p:tgtEl>
                                          <p:spTgt spid="9"/>
                                        </p:tgtEl>
                                      </p:cBhvr>
                                      <p:to x="100000" y="60000"/>
                                    </p:animScale>
                                    <p:animScale>
                                      <p:cBhvr>
                                        <p:cTn id="30" dur="166" decel="50000">
                                          <p:stCondLst>
                                            <p:cond delay="676"/>
                                          </p:stCondLst>
                                        </p:cTn>
                                        <p:tgtEl>
                                          <p:spTgt spid="9"/>
                                        </p:tgtEl>
                                      </p:cBhvr>
                                      <p:to x="100000" y="100000"/>
                                    </p:animScale>
                                    <p:animScale>
                                      <p:cBhvr>
                                        <p:cTn id="31" dur="26">
                                          <p:stCondLst>
                                            <p:cond delay="1312"/>
                                          </p:stCondLst>
                                        </p:cTn>
                                        <p:tgtEl>
                                          <p:spTgt spid="9"/>
                                        </p:tgtEl>
                                      </p:cBhvr>
                                      <p:to x="100000" y="80000"/>
                                    </p:animScale>
                                    <p:animScale>
                                      <p:cBhvr>
                                        <p:cTn id="32" dur="166" decel="50000">
                                          <p:stCondLst>
                                            <p:cond delay="1338"/>
                                          </p:stCondLst>
                                        </p:cTn>
                                        <p:tgtEl>
                                          <p:spTgt spid="9"/>
                                        </p:tgtEl>
                                      </p:cBhvr>
                                      <p:to x="100000" y="100000"/>
                                    </p:animScale>
                                    <p:animScale>
                                      <p:cBhvr>
                                        <p:cTn id="33" dur="26">
                                          <p:stCondLst>
                                            <p:cond delay="1642"/>
                                          </p:stCondLst>
                                        </p:cTn>
                                        <p:tgtEl>
                                          <p:spTgt spid="9"/>
                                        </p:tgtEl>
                                      </p:cBhvr>
                                      <p:to x="100000" y="90000"/>
                                    </p:animScale>
                                    <p:animScale>
                                      <p:cBhvr>
                                        <p:cTn id="34" dur="166" decel="50000">
                                          <p:stCondLst>
                                            <p:cond delay="1668"/>
                                          </p:stCondLst>
                                        </p:cTn>
                                        <p:tgtEl>
                                          <p:spTgt spid="9"/>
                                        </p:tgtEl>
                                      </p:cBhvr>
                                      <p:to x="100000" y="100000"/>
                                    </p:animScale>
                                    <p:animScale>
                                      <p:cBhvr>
                                        <p:cTn id="35" dur="26">
                                          <p:stCondLst>
                                            <p:cond delay="1808"/>
                                          </p:stCondLst>
                                        </p:cTn>
                                        <p:tgtEl>
                                          <p:spTgt spid="9"/>
                                        </p:tgtEl>
                                      </p:cBhvr>
                                      <p:to x="100000" y="95000"/>
                                    </p:animScale>
                                    <p:animScale>
                                      <p:cBhvr>
                                        <p:cTn id="36" dur="166" decel="50000">
                                          <p:stCondLst>
                                            <p:cond delay="1834"/>
                                          </p:stCondLst>
                                        </p:cTn>
                                        <p:tgtEl>
                                          <p:spTgt spid="9"/>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80">
                                          <p:stCondLst>
                                            <p:cond delay="0"/>
                                          </p:stCondLst>
                                        </p:cTn>
                                        <p:tgtEl>
                                          <p:spTgt spid="8"/>
                                        </p:tgtEl>
                                      </p:cBhvr>
                                    </p:animEffect>
                                    <p:anim calcmode="lin" valueType="num">
                                      <p:cBhvr>
                                        <p:cTn id="4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5" dur="26">
                                          <p:stCondLst>
                                            <p:cond delay="650"/>
                                          </p:stCondLst>
                                        </p:cTn>
                                        <p:tgtEl>
                                          <p:spTgt spid="8"/>
                                        </p:tgtEl>
                                      </p:cBhvr>
                                      <p:to x="100000" y="60000"/>
                                    </p:animScale>
                                    <p:animScale>
                                      <p:cBhvr>
                                        <p:cTn id="46" dur="166" decel="50000">
                                          <p:stCondLst>
                                            <p:cond delay="676"/>
                                          </p:stCondLst>
                                        </p:cTn>
                                        <p:tgtEl>
                                          <p:spTgt spid="8"/>
                                        </p:tgtEl>
                                      </p:cBhvr>
                                      <p:to x="100000" y="100000"/>
                                    </p:animScale>
                                    <p:animScale>
                                      <p:cBhvr>
                                        <p:cTn id="47" dur="26">
                                          <p:stCondLst>
                                            <p:cond delay="1312"/>
                                          </p:stCondLst>
                                        </p:cTn>
                                        <p:tgtEl>
                                          <p:spTgt spid="8"/>
                                        </p:tgtEl>
                                      </p:cBhvr>
                                      <p:to x="100000" y="80000"/>
                                    </p:animScale>
                                    <p:animScale>
                                      <p:cBhvr>
                                        <p:cTn id="48" dur="166" decel="50000">
                                          <p:stCondLst>
                                            <p:cond delay="1338"/>
                                          </p:stCondLst>
                                        </p:cTn>
                                        <p:tgtEl>
                                          <p:spTgt spid="8"/>
                                        </p:tgtEl>
                                      </p:cBhvr>
                                      <p:to x="100000" y="100000"/>
                                    </p:animScale>
                                    <p:animScale>
                                      <p:cBhvr>
                                        <p:cTn id="49" dur="26">
                                          <p:stCondLst>
                                            <p:cond delay="1642"/>
                                          </p:stCondLst>
                                        </p:cTn>
                                        <p:tgtEl>
                                          <p:spTgt spid="8"/>
                                        </p:tgtEl>
                                      </p:cBhvr>
                                      <p:to x="100000" y="90000"/>
                                    </p:animScale>
                                    <p:animScale>
                                      <p:cBhvr>
                                        <p:cTn id="50" dur="166" decel="50000">
                                          <p:stCondLst>
                                            <p:cond delay="1668"/>
                                          </p:stCondLst>
                                        </p:cTn>
                                        <p:tgtEl>
                                          <p:spTgt spid="8"/>
                                        </p:tgtEl>
                                      </p:cBhvr>
                                      <p:to x="100000" y="100000"/>
                                    </p:animScale>
                                    <p:animScale>
                                      <p:cBhvr>
                                        <p:cTn id="51" dur="26">
                                          <p:stCondLst>
                                            <p:cond delay="1808"/>
                                          </p:stCondLst>
                                        </p:cTn>
                                        <p:tgtEl>
                                          <p:spTgt spid="8"/>
                                        </p:tgtEl>
                                      </p:cBhvr>
                                      <p:to x="100000" y="95000"/>
                                    </p:animScale>
                                    <p:animScale>
                                      <p:cBhvr>
                                        <p:cTn id="52" dur="166" decel="50000">
                                          <p:stCondLst>
                                            <p:cond delay="1834"/>
                                          </p:stCondLst>
                                        </p:cTn>
                                        <p:tgtEl>
                                          <p:spTgt spid="8"/>
                                        </p:tgtEl>
                                      </p:cBhvr>
                                      <p:to x="100000" y="100000"/>
                                    </p:animScale>
                                  </p:childTnLst>
                                </p:cTn>
                              </p:par>
                              <p:par>
                                <p:cTn id="53" presetID="2" presetClass="entr" presetSubtype="4" fill="hold" grpId="0" nodeType="withEffect">
                                  <p:stCondLst>
                                    <p:cond delay="0"/>
                                  </p:stCondLst>
                                  <p:childTnLst>
                                    <p:set>
                                      <p:cBhvr>
                                        <p:cTn id="54" dur="1" fill="hold">
                                          <p:stCondLst>
                                            <p:cond delay="0"/>
                                          </p:stCondLst>
                                        </p:cTn>
                                        <p:tgtEl>
                                          <p:spTgt spid="3">
                                            <p:txEl>
                                              <p:pRg st="0" end="0"/>
                                            </p:txEl>
                                          </p:spTgt>
                                        </p:tgtEl>
                                        <p:attrNameLst>
                                          <p:attrName>style.visibility</p:attrName>
                                        </p:attrNameLst>
                                      </p:cBhvr>
                                      <p:to>
                                        <p:strVal val="visible"/>
                                      </p:to>
                                    </p:set>
                                    <p:anim calcmode="lin" valueType="num">
                                      <p:cBhvr additive="base">
                                        <p:cTn id="5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
                                            <p:txEl>
                                              <p:pRg st="0" end="0"/>
                                            </p:txEl>
                                          </p:spTgt>
                                        </p:tgtEl>
                                        <p:attrNameLst>
                                          <p:attrName>style.visibility</p:attrName>
                                        </p:attrNameLst>
                                      </p:cBhvr>
                                      <p:to>
                                        <p:strVal val="visible"/>
                                      </p:to>
                                    </p:set>
                                    <p:anim calcmode="lin" valueType="num">
                                      <p:cBhvr additive="base">
                                        <p:cTn id="5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additive="base">
                                        <p:cTn id="63" dur="500" fill="hold"/>
                                        <p:tgtEl>
                                          <p:spTgt spid="10"/>
                                        </p:tgtEl>
                                        <p:attrNameLst>
                                          <p:attrName>ppt_x</p:attrName>
                                        </p:attrNameLst>
                                      </p:cBhvr>
                                      <p:tavLst>
                                        <p:tav tm="0">
                                          <p:val>
                                            <p:strVal val="#ppt_x"/>
                                          </p:val>
                                        </p:tav>
                                        <p:tav tm="100000">
                                          <p:val>
                                            <p:strVal val="#ppt_x"/>
                                          </p:val>
                                        </p:tav>
                                      </p:tavLst>
                                    </p:anim>
                                    <p:anim calcmode="lin" valueType="num">
                                      <p:cBhvr additive="base">
                                        <p:cTn id="6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9"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additive="base">
                                        <p:cTn id="69" dur="500" fill="hold"/>
                                        <p:tgtEl>
                                          <p:spTgt spid="15"/>
                                        </p:tgtEl>
                                        <p:attrNameLst>
                                          <p:attrName>ppt_x</p:attrName>
                                        </p:attrNameLst>
                                      </p:cBhvr>
                                      <p:tavLst>
                                        <p:tav tm="0">
                                          <p:val>
                                            <p:strVal val="0-#ppt_w/2"/>
                                          </p:val>
                                        </p:tav>
                                        <p:tav tm="100000">
                                          <p:val>
                                            <p:strVal val="#ppt_x"/>
                                          </p:val>
                                        </p:tav>
                                      </p:tavLst>
                                    </p:anim>
                                    <p:anim calcmode="lin" valueType="num">
                                      <p:cBhvr additive="base">
                                        <p:cTn id="70" dur="500" fill="hold"/>
                                        <p:tgtEl>
                                          <p:spTgt spid="15"/>
                                        </p:tgtEl>
                                        <p:attrNameLst>
                                          <p:attrName>ppt_y</p:attrName>
                                        </p:attrNameLst>
                                      </p:cBhvr>
                                      <p:tavLst>
                                        <p:tav tm="0">
                                          <p:val>
                                            <p:strVal val="0-#ppt_h/2"/>
                                          </p:val>
                                        </p:tav>
                                        <p:tav tm="100000">
                                          <p:val>
                                            <p:strVal val="#ppt_y"/>
                                          </p:val>
                                        </p:tav>
                                      </p:tavLst>
                                    </p:anim>
                                  </p:childTnLst>
                                </p:cTn>
                              </p:par>
                              <p:par>
                                <p:cTn id="71" presetID="2" presetClass="entr" presetSubtype="9"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0-#ppt_w/2"/>
                                          </p:val>
                                        </p:tav>
                                        <p:tav tm="100000">
                                          <p:val>
                                            <p:strVal val="#ppt_x"/>
                                          </p:val>
                                        </p:tav>
                                      </p:tavLst>
                                    </p:anim>
                                    <p:anim calcmode="lin" valueType="num">
                                      <p:cBhvr additive="base">
                                        <p:cTn id="74" dur="500" fill="hold"/>
                                        <p:tgtEl>
                                          <p:spTgt spid="17"/>
                                        </p:tgtEl>
                                        <p:attrNameLst>
                                          <p:attrName>ppt_y</p:attrName>
                                        </p:attrNameLst>
                                      </p:cBhvr>
                                      <p:tavLst>
                                        <p:tav tm="0">
                                          <p:val>
                                            <p:strVal val="0-#ppt_h/2"/>
                                          </p:val>
                                        </p:tav>
                                        <p:tav tm="100000">
                                          <p:val>
                                            <p:strVal val="#ppt_y"/>
                                          </p:val>
                                        </p:tav>
                                      </p:tavLst>
                                    </p:anim>
                                  </p:childTnLst>
                                </p:cTn>
                              </p:par>
                              <p:par>
                                <p:cTn id="75" presetID="2" presetClass="entr" presetSubtype="9"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0-#ppt_w/2"/>
                                          </p:val>
                                        </p:tav>
                                        <p:tav tm="100000">
                                          <p:val>
                                            <p:strVal val="#ppt_x"/>
                                          </p:val>
                                        </p:tav>
                                      </p:tavLst>
                                    </p:anim>
                                    <p:anim calcmode="lin" valueType="num">
                                      <p:cBhvr additive="base">
                                        <p:cTn id="78"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3" fill="hold" grpId="0" nodeType="clickEffect">
                                  <p:stCondLst>
                                    <p:cond delay="0"/>
                                  </p:stCondLst>
                                  <p:childTnLst>
                                    <p:set>
                                      <p:cBhvr>
                                        <p:cTn id="82" dur="1" fill="hold">
                                          <p:stCondLst>
                                            <p:cond delay="0"/>
                                          </p:stCondLst>
                                        </p:cTn>
                                        <p:tgtEl>
                                          <p:spTgt spid="14"/>
                                        </p:tgtEl>
                                        <p:attrNameLst>
                                          <p:attrName>style.visibility</p:attrName>
                                        </p:attrNameLst>
                                      </p:cBhvr>
                                      <p:to>
                                        <p:strVal val="visible"/>
                                      </p:to>
                                    </p:set>
                                    <p:anim calcmode="lin" valueType="num">
                                      <p:cBhvr additive="base">
                                        <p:cTn id="83" dur="500" fill="hold"/>
                                        <p:tgtEl>
                                          <p:spTgt spid="14"/>
                                        </p:tgtEl>
                                        <p:attrNameLst>
                                          <p:attrName>ppt_x</p:attrName>
                                        </p:attrNameLst>
                                      </p:cBhvr>
                                      <p:tavLst>
                                        <p:tav tm="0">
                                          <p:val>
                                            <p:strVal val="1+#ppt_w/2"/>
                                          </p:val>
                                        </p:tav>
                                        <p:tav tm="100000">
                                          <p:val>
                                            <p:strVal val="#ppt_x"/>
                                          </p:val>
                                        </p:tav>
                                      </p:tavLst>
                                    </p:anim>
                                    <p:anim calcmode="lin" valueType="num">
                                      <p:cBhvr additive="base">
                                        <p:cTn id="84" dur="500" fill="hold"/>
                                        <p:tgtEl>
                                          <p:spTgt spid="14"/>
                                        </p:tgtEl>
                                        <p:attrNameLst>
                                          <p:attrName>ppt_y</p:attrName>
                                        </p:attrNameLst>
                                      </p:cBhvr>
                                      <p:tavLst>
                                        <p:tav tm="0">
                                          <p:val>
                                            <p:strVal val="0-#ppt_h/2"/>
                                          </p:val>
                                        </p:tav>
                                        <p:tav tm="100000">
                                          <p:val>
                                            <p:strVal val="#ppt_y"/>
                                          </p:val>
                                        </p:tav>
                                      </p:tavLst>
                                    </p:anim>
                                  </p:childTnLst>
                                </p:cTn>
                              </p:par>
                              <p:par>
                                <p:cTn id="85" presetID="2" presetClass="entr" presetSubtype="3"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 calcmode="lin" valueType="num">
                                      <p:cBhvr additive="base">
                                        <p:cTn id="87" dur="500" fill="hold"/>
                                        <p:tgtEl>
                                          <p:spTgt spid="18"/>
                                        </p:tgtEl>
                                        <p:attrNameLst>
                                          <p:attrName>ppt_x</p:attrName>
                                        </p:attrNameLst>
                                      </p:cBhvr>
                                      <p:tavLst>
                                        <p:tav tm="0">
                                          <p:val>
                                            <p:strVal val="1+#ppt_w/2"/>
                                          </p:val>
                                        </p:tav>
                                        <p:tav tm="100000">
                                          <p:val>
                                            <p:strVal val="#ppt_x"/>
                                          </p:val>
                                        </p:tav>
                                      </p:tavLst>
                                    </p:anim>
                                    <p:anim calcmode="lin" valueType="num">
                                      <p:cBhvr additive="base">
                                        <p:cTn id="88" dur="500" fill="hold"/>
                                        <p:tgtEl>
                                          <p:spTgt spid="18"/>
                                        </p:tgtEl>
                                        <p:attrNameLst>
                                          <p:attrName>ppt_y</p:attrName>
                                        </p:attrNameLst>
                                      </p:cBhvr>
                                      <p:tavLst>
                                        <p:tav tm="0">
                                          <p:val>
                                            <p:strVal val="0-#ppt_h/2"/>
                                          </p:val>
                                        </p:tav>
                                        <p:tav tm="100000">
                                          <p:val>
                                            <p:strVal val="#ppt_y"/>
                                          </p:val>
                                        </p:tav>
                                      </p:tavLst>
                                    </p:anim>
                                  </p:childTnLst>
                                </p:cTn>
                              </p:par>
                              <p:par>
                                <p:cTn id="89" presetID="2" presetClass="entr" presetSubtype="3"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 calcmode="lin" valueType="num">
                                      <p:cBhvr additive="base">
                                        <p:cTn id="91" dur="500" fill="hold"/>
                                        <p:tgtEl>
                                          <p:spTgt spid="21"/>
                                        </p:tgtEl>
                                        <p:attrNameLst>
                                          <p:attrName>ppt_x</p:attrName>
                                        </p:attrNameLst>
                                      </p:cBhvr>
                                      <p:tavLst>
                                        <p:tav tm="0">
                                          <p:val>
                                            <p:strVal val="1+#ppt_w/2"/>
                                          </p:val>
                                        </p:tav>
                                        <p:tav tm="100000">
                                          <p:val>
                                            <p:strVal val="#ppt_x"/>
                                          </p:val>
                                        </p:tav>
                                      </p:tavLst>
                                    </p:anim>
                                    <p:anim calcmode="lin" valueType="num">
                                      <p:cBhvr additive="base">
                                        <p:cTn id="92"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nodeType="clickEffect">
                                  <p:stCondLst>
                                    <p:cond delay="0"/>
                                  </p:stCondLst>
                                  <p:childTnLst>
                                    <p:set>
                                      <p:cBhvr>
                                        <p:cTn id="96" dur="1" fill="hold">
                                          <p:stCondLst>
                                            <p:cond delay="0"/>
                                          </p:stCondLst>
                                        </p:cTn>
                                        <p:tgtEl>
                                          <p:spTgt spid="11"/>
                                        </p:tgtEl>
                                        <p:attrNameLst>
                                          <p:attrName>style.visibility</p:attrName>
                                        </p:attrNameLst>
                                      </p:cBhvr>
                                      <p:to>
                                        <p:strVal val="visible"/>
                                      </p:to>
                                    </p:set>
                                    <p:animEffect transition="in" filter="barn(inVertical)">
                                      <p:cBhvr>
                                        <p:cTn id="97" dur="500"/>
                                        <p:tgtEl>
                                          <p:spTgt spid="11"/>
                                        </p:tgtEl>
                                      </p:cBhvr>
                                    </p:animEffect>
                                  </p:childTnLst>
                                </p:cTn>
                              </p:par>
                              <p:par>
                                <p:cTn id="98" presetID="16" presetClass="entr" presetSubtype="21" fill="hold" nodeType="withEffect">
                                  <p:stCondLst>
                                    <p:cond delay="0"/>
                                  </p:stCondLst>
                                  <p:childTnLst>
                                    <p:set>
                                      <p:cBhvr>
                                        <p:cTn id="99" dur="1" fill="hold">
                                          <p:stCondLst>
                                            <p:cond delay="0"/>
                                          </p:stCondLst>
                                        </p:cTn>
                                        <p:tgtEl>
                                          <p:spTgt spid="12"/>
                                        </p:tgtEl>
                                        <p:attrNameLst>
                                          <p:attrName>style.visibility</p:attrName>
                                        </p:attrNameLst>
                                      </p:cBhvr>
                                      <p:to>
                                        <p:strVal val="visible"/>
                                      </p:to>
                                    </p:set>
                                    <p:animEffect transition="in" filter="barn(inVertical)">
                                      <p:cBhvr>
                                        <p:cTn id="100" dur="500"/>
                                        <p:tgtEl>
                                          <p:spTgt spid="12"/>
                                        </p:tgtEl>
                                      </p:cBhvr>
                                    </p:animEffect>
                                  </p:childTnLst>
                                </p:cTn>
                              </p:par>
                              <p:par>
                                <p:cTn id="101" presetID="16" presetClass="entr" presetSubtype="21" fill="hold" nodeType="withEffect">
                                  <p:stCondLst>
                                    <p:cond delay="0"/>
                                  </p:stCondLst>
                                  <p:childTnLst>
                                    <p:set>
                                      <p:cBhvr>
                                        <p:cTn id="102" dur="1" fill="hold">
                                          <p:stCondLst>
                                            <p:cond delay="0"/>
                                          </p:stCondLst>
                                        </p:cTn>
                                        <p:tgtEl>
                                          <p:spTgt spid="13"/>
                                        </p:tgtEl>
                                        <p:attrNameLst>
                                          <p:attrName>style.visibility</p:attrName>
                                        </p:attrNameLst>
                                      </p:cBhvr>
                                      <p:to>
                                        <p:strVal val="visible"/>
                                      </p:to>
                                    </p:set>
                                    <p:animEffect transition="in" filter="barn(inVertical)">
                                      <p:cBhvr>
                                        <p:cTn id="103" dur="500"/>
                                        <p:tgtEl>
                                          <p:spTgt spid="1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wipe(down)">
                                      <p:cBhvr>
                                        <p:cTn id="108" dur="500"/>
                                        <p:tgtEl>
                                          <p:spTgt spid="22"/>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24"/>
                                        </p:tgtEl>
                                        <p:attrNameLst>
                                          <p:attrName>style.visibility</p:attrName>
                                        </p:attrNameLst>
                                      </p:cBhvr>
                                      <p:to>
                                        <p:strVal val="visible"/>
                                      </p:to>
                                    </p:set>
                                    <p:animEffect transition="in" filter="wipe(down)">
                                      <p:cBhvr>
                                        <p:cTn id="111" dur="500"/>
                                        <p:tgtEl>
                                          <p:spTgt spid="24"/>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23"/>
                                        </p:tgtEl>
                                        <p:attrNameLst>
                                          <p:attrName>style.visibility</p:attrName>
                                        </p:attrNameLst>
                                      </p:cBhvr>
                                      <p:to>
                                        <p:strVal val="visible"/>
                                      </p:to>
                                    </p:set>
                                    <p:animEffect transition="in" filter="wipe(down)">
                                      <p:cBhvr>
                                        <p:cTn id="114" dur="500"/>
                                        <p:tgtEl>
                                          <p:spTgt spid="23"/>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6"/>
                                        </p:tgtEl>
                                        <p:attrNameLst>
                                          <p:attrName>style.visibility</p:attrName>
                                        </p:attrNameLst>
                                      </p:cBhvr>
                                      <p:to>
                                        <p:strVal val="visible"/>
                                      </p:to>
                                    </p:set>
                                    <p:animEffect transition="in" filter="wipe(down)">
                                      <p:cBhvr>
                                        <p:cTn id="117" dur="500"/>
                                        <p:tgtEl>
                                          <p:spTgt spid="6"/>
                                        </p:tgtEl>
                                      </p:cBhvr>
                                    </p:animEffect>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4"/>
                                        </p:tgtEl>
                                        <p:attrNameLst>
                                          <p:attrName>style.visibility</p:attrName>
                                        </p:attrNameLst>
                                      </p:cBhvr>
                                      <p:to>
                                        <p:strVal val="visible"/>
                                      </p:to>
                                    </p:set>
                                    <p:anim calcmode="lin" valueType="num">
                                      <p:cBhvr additive="base">
                                        <p:cTn id="122" dur="500" fill="hold"/>
                                        <p:tgtEl>
                                          <p:spTgt spid="4"/>
                                        </p:tgtEl>
                                        <p:attrNameLst>
                                          <p:attrName>ppt_x</p:attrName>
                                        </p:attrNameLst>
                                      </p:cBhvr>
                                      <p:tavLst>
                                        <p:tav tm="0">
                                          <p:val>
                                            <p:strVal val="#ppt_x"/>
                                          </p:val>
                                        </p:tav>
                                        <p:tav tm="100000">
                                          <p:val>
                                            <p:strVal val="#ppt_x"/>
                                          </p:val>
                                        </p:tav>
                                      </p:tavLst>
                                    </p:anim>
                                    <p:anim calcmode="lin" valueType="num">
                                      <p:cBhvr additive="base">
                                        <p:cTn id="123" dur="500" fill="hold"/>
                                        <p:tgtEl>
                                          <p:spTgt spid="4"/>
                                        </p:tgtEl>
                                        <p:attrNameLst>
                                          <p:attrName>ppt_y</p:attrName>
                                        </p:attrNameLst>
                                      </p:cBhvr>
                                      <p:tavLst>
                                        <p:tav tm="0">
                                          <p:val>
                                            <p:strVal val="1+#ppt_h/2"/>
                                          </p:val>
                                        </p:tav>
                                        <p:tav tm="100000">
                                          <p:val>
                                            <p:strVal val="#ppt_y"/>
                                          </p:val>
                                        </p:tav>
                                      </p:tavLst>
                                    </p:anim>
                                  </p:childTnLst>
                                </p:cTn>
                              </p:par>
                              <p:par>
                                <p:cTn id="124" presetID="2" presetClass="entr" presetSubtype="4" fill="hold" grpId="0" nodeType="withEffect">
                                  <p:stCondLst>
                                    <p:cond delay="0"/>
                                  </p:stCondLst>
                                  <p:childTnLst>
                                    <p:set>
                                      <p:cBhvr>
                                        <p:cTn id="125" dur="1" fill="hold">
                                          <p:stCondLst>
                                            <p:cond delay="0"/>
                                          </p:stCondLst>
                                        </p:cTn>
                                        <p:tgtEl>
                                          <p:spTgt spid="16"/>
                                        </p:tgtEl>
                                        <p:attrNameLst>
                                          <p:attrName>style.visibility</p:attrName>
                                        </p:attrNameLst>
                                      </p:cBhvr>
                                      <p:to>
                                        <p:strVal val="visible"/>
                                      </p:to>
                                    </p:set>
                                    <p:anim calcmode="lin" valueType="num">
                                      <p:cBhvr additive="base">
                                        <p:cTn id="126" dur="500" fill="hold"/>
                                        <p:tgtEl>
                                          <p:spTgt spid="16"/>
                                        </p:tgtEl>
                                        <p:attrNameLst>
                                          <p:attrName>ppt_x</p:attrName>
                                        </p:attrNameLst>
                                      </p:cBhvr>
                                      <p:tavLst>
                                        <p:tav tm="0">
                                          <p:val>
                                            <p:strVal val="#ppt_x"/>
                                          </p:val>
                                        </p:tav>
                                        <p:tav tm="100000">
                                          <p:val>
                                            <p:strVal val="#ppt_x"/>
                                          </p:val>
                                        </p:tav>
                                      </p:tavLst>
                                    </p:anim>
                                    <p:anim calcmode="lin" valueType="num">
                                      <p:cBhvr additive="base">
                                        <p:cTn id="127" dur="500" fill="hold"/>
                                        <p:tgtEl>
                                          <p:spTgt spid="16"/>
                                        </p:tgtEl>
                                        <p:attrNameLst>
                                          <p:attrName>ppt_y</p:attrName>
                                        </p:attrNameLst>
                                      </p:cBhvr>
                                      <p:tavLst>
                                        <p:tav tm="0">
                                          <p:val>
                                            <p:strVal val="1+#ppt_h/2"/>
                                          </p:val>
                                        </p:tav>
                                        <p:tav tm="100000">
                                          <p:val>
                                            <p:strVal val="#ppt_y"/>
                                          </p:val>
                                        </p:tav>
                                      </p:tavLst>
                                    </p:anim>
                                  </p:childTnLst>
                                </p:cTn>
                              </p:par>
                              <p:par>
                                <p:cTn id="128" presetID="2" presetClass="entr" presetSubtype="4" fill="hold" grpId="0" nodeType="withEffect">
                                  <p:stCondLst>
                                    <p:cond delay="0"/>
                                  </p:stCondLst>
                                  <p:childTnLst>
                                    <p:set>
                                      <p:cBhvr>
                                        <p:cTn id="129" dur="1" fill="hold">
                                          <p:stCondLst>
                                            <p:cond delay="0"/>
                                          </p:stCondLst>
                                        </p:cTn>
                                        <p:tgtEl>
                                          <p:spTgt spid="19"/>
                                        </p:tgtEl>
                                        <p:attrNameLst>
                                          <p:attrName>style.visibility</p:attrName>
                                        </p:attrNameLst>
                                      </p:cBhvr>
                                      <p:to>
                                        <p:strVal val="visible"/>
                                      </p:to>
                                    </p:set>
                                    <p:anim calcmode="lin" valueType="num">
                                      <p:cBhvr additive="base">
                                        <p:cTn id="130" dur="500" fill="hold"/>
                                        <p:tgtEl>
                                          <p:spTgt spid="19"/>
                                        </p:tgtEl>
                                        <p:attrNameLst>
                                          <p:attrName>ppt_x</p:attrName>
                                        </p:attrNameLst>
                                      </p:cBhvr>
                                      <p:tavLst>
                                        <p:tav tm="0">
                                          <p:val>
                                            <p:strVal val="#ppt_x"/>
                                          </p:val>
                                        </p:tav>
                                        <p:tav tm="100000">
                                          <p:val>
                                            <p:strVal val="#ppt_x"/>
                                          </p:val>
                                        </p:tav>
                                      </p:tavLst>
                                    </p:anim>
                                    <p:anim calcmode="lin" valueType="num">
                                      <p:cBhvr additive="base">
                                        <p:cTn id="13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10" grpId="0"/>
      <p:bldP spid="4" grpId="0" animBg="1"/>
      <p:bldP spid="14" grpId="0" animBg="1"/>
      <p:bldP spid="15" grpId="0" animBg="1"/>
      <p:bldP spid="16" grpId="0" animBg="1"/>
      <p:bldP spid="17" grpId="0" animBg="1"/>
      <p:bldP spid="18" grpId="0" animBg="1"/>
      <p:bldP spid="19" grpId="0" animBg="1"/>
      <p:bldP spid="20" grpId="0" animBg="1"/>
      <p:bldP spid="21" grpId="0" animBg="1"/>
      <p:bldP spid="6" grpId="0" animBg="1"/>
      <p:bldP spid="22" grpId="0" animBg="1"/>
      <p:bldP spid="23"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5CAA0-A38E-4A01-ABFB-D8F9B0621E8B}"/>
              </a:ext>
            </a:extLst>
          </p:cNvPr>
          <p:cNvSpPr>
            <a:spLocks noGrp="1"/>
          </p:cNvSpPr>
          <p:nvPr>
            <p:ph type="title"/>
          </p:nvPr>
        </p:nvSpPr>
        <p:spPr/>
        <p:txBody>
          <a:bodyPr/>
          <a:lstStyle/>
          <a:p>
            <a:r>
              <a:rPr lang="en-US" dirty="0"/>
              <a:t>Kubernetes Cluster Components</a:t>
            </a:r>
          </a:p>
        </p:txBody>
      </p:sp>
      <p:sp>
        <p:nvSpPr>
          <p:cNvPr id="3" name="Content Placeholder 2">
            <a:extLst>
              <a:ext uri="{FF2B5EF4-FFF2-40B4-BE49-F238E27FC236}">
                <a16:creationId xmlns:a16="http://schemas.microsoft.com/office/drawing/2014/main" id="{888B64A1-EA9E-4122-8C65-9C3BFB30D8CE}"/>
              </a:ext>
            </a:extLst>
          </p:cNvPr>
          <p:cNvSpPr>
            <a:spLocks noGrp="1"/>
          </p:cNvSpPr>
          <p:nvPr>
            <p:ph idx="1"/>
          </p:nvPr>
        </p:nvSpPr>
        <p:spPr/>
        <p:txBody>
          <a:bodyPr>
            <a:normAutofit/>
          </a:bodyPr>
          <a:lstStyle/>
          <a:p>
            <a:pPr fontAlgn="ctr"/>
            <a:r>
              <a:rPr lang="en-US" dirty="0"/>
              <a:t>API Server</a:t>
            </a:r>
          </a:p>
          <a:p>
            <a:pPr fontAlgn="ctr"/>
            <a:r>
              <a:rPr lang="en-US" dirty="0"/>
              <a:t>Scheduler</a:t>
            </a:r>
          </a:p>
          <a:p>
            <a:pPr fontAlgn="ctr"/>
            <a:r>
              <a:rPr lang="en-US" dirty="0"/>
              <a:t>Controller</a:t>
            </a:r>
          </a:p>
          <a:p>
            <a:pPr fontAlgn="ctr"/>
            <a:r>
              <a:rPr lang="en-US" dirty="0"/>
              <a:t>ETCD Database</a:t>
            </a:r>
          </a:p>
          <a:p>
            <a:pPr fontAlgn="ctr"/>
            <a:r>
              <a:rPr lang="en-US" dirty="0" err="1"/>
              <a:t>Kube</a:t>
            </a:r>
            <a:r>
              <a:rPr lang="en-US" dirty="0"/>
              <a:t> Proxy</a:t>
            </a:r>
          </a:p>
          <a:p>
            <a:pPr fontAlgn="ctr"/>
            <a:r>
              <a:rPr lang="en-US" dirty="0"/>
              <a:t>Kubelet </a:t>
            </a:r>
          </a:p>
          <a:p>
            <a:pPr fontAlgn="ctr"/>
            <a:r>
              <a:rPr lang="en-US" dirty="0"/>
              <a:t>Runtime Container -Docker</a:t>
            </a:r>
          </a:p>
          <a:p>
            <a:pPr fontAlgn="ctr"/>
            <a:r>
              <a:rPr lang="en-US" dirty="0"/>
              <a:t>Pod</a:t>
            </a:r>
          </a:p>
        </p:txBody>
      </p:sp>
    </p:spTree>
    <p:extLst>
      <p:ext uri="{BB962C8B-B14F-4D97-AF65-F5344CB8AC3E}">
        <p14:creationId xmlns:p14="http://schemas.microsoft.com/office/powerpoint/2010/main" val="35876876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5CAA0-A38E-4A01-ABFB-D8F9B0621E8B}"/>
              </a:ext>
            </a:extLst>
          </p:cNvPr>
          <p:cNvSpPr>
            <a:spLocks noGrp="1"/>
          </p:cNvSpPr>
          <p:nvPr>
            <p:ph type="title"/>
          </p:nvPr>
        </p:nvSpPr>
        <p:spPr/>
        <p:txBody>
          <a:bodyPr/>
          <a:lstStyle/>
          <a:p>
            <a:r>
              <a:rPr lang="en-US" dirty="0"/>
              <a:t>Master Node Components / Control Plane</a:t>
            </a:r>
          </a:p>
        </p:txBody>
      </p:sp>
      <p:sp>
        <p:nvSpPr>
          <p:cNvPr id="3" name="Content Placeholder 2">
            <a:extLst>
              <a:ext uri="{FF2B5EF4-FFF2-40B4-BE49-F238E27FC236}">
                <a16:creationId xmlns:a16="http://schemas.microsoft.com/office/drawing/2014/main" id="{888B64A1-EA9E-4122-8C65-9C3BFB30D8CE}"/>
              </a:ext>
            </a:extLst>
          </p:cNvPr>
          <p:cNvSpPr>
            <a:spLocks noGrp="1"/>
          </p:cNvSpPr>
          <p:nvPr>
            <p:ph idx="1"/>
          </p:nvPr>
        </p:nvSpPr>
        <p:spPr/>
        <p:txBody>
          <a:bodyPr>
            <a:normAutofit/>
          </a:bodyPr>
          <a:lstStyle/>
          <a:p>
            <a:pPr fontAlgn="ctr"/>
            <a:r>
              <a:rPr lang="en-US" dirty="0"/>
              <a:t>API Server</a:t>
            </a:r>
          </a:p>
          <a:p>
            <a:pPr fontAlgn="ctr"/>
            <a:r>
              <a:rPr lang="en-US" dirty="0"/>
              <a:t>Scheduler</a:t>
            </a:r>
          </a:p>
          <a:p>
            <a:pPr fontAlgn="ctr"/>
            <a:r>
              <a:rPr lang="en-US" dirty="0"/>
              <a:t>Controller</a:t>
            </a:r>
          </a:p>
          <a:p>
            <a:pPr fontAlgn="ctr"/>
            <a:r>
              <a:rPr lang="en-US" dirty="0"/>
              <a:t>ETCD Database</a:t>
            </a:r>
          </a:p>
        </p:txBody>
      </p:sp>
    </p:spTree>
    <p:extLst>
      <p:ext uri="{BB962C8B-B14F-4D97-AF65-F5344CB8AC3E}">
        <p14:creationId xmlns:p14="http://schemas.microsoft.com/office/powerpoint/2010/main" val="39843702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5CAA0-A38E-4A01-ABFB-D8F9B0621E8B}"/>
              </a:ext>
            </a:extLst>
          </p:cNvPr>
          <p:cNvSpPr>
            <a:spLocks noGrp="1"/>
          </p:cNvSpPr>
          <p:nvPr>
            <p:ph type="title"/>
          </p:nvPr>
        </p:nvSpPr>
        <p:spPr/>
        <p:txBody>
          <a:bodyPr/>
          <a:lstStyle/>
          <a:p>
            <a:r>
              <a:rPr lang="en-US" dirty="0"/>
              <a:t>Worker Node Components</a:t>
            </a:r>
          </a:p>
        </p:txBody>
      </p:sp>
      <p:sp>
        <p:nvSpPr>
          <p:cNvPr id="3" name="Content Placeholder 2">
            <a:extLst>
              <a:ext uri="{FF2B5EF4-FFF2-40B4-BE49-F238E27FC236}">
                <a16:creationId xmlns:a16="http://schemas.microsoft.com/office/drawing/2014/main" id="{888B64A1-EA9E-4122-8C65-9C3BFB30D8CE}"/>
              </a:ext>
            </a:extLst>
          </p:cNvPr>
          <p:cNvSpPr>
            <a:spLocks noGrp="1"/>
          </p:cNvSpPr>
          <p:nvPr>
            <p:ph idx="1"/>
          </p:nvPr>
        </p:nvSpPr>
        <p:spPr/>
        <p:txBody>
          <a:bodyPr>
            <a:normAutofit/>
          </a:bodyPr>
          <a:lstStyle/>
          <a:p>
            <a:pPr marL="0" indent="0" fontAlgn="ctr">
              <a:buNone/>
            </a:pPr>
            <a:endParaRPr lang="en-US" dirty="0"/>
          </a:p>
          <a:p>
            <a:pPr marL="0" indent="0" fontAlgn="ctr">
              <a:buNone/>
            </a:pPr>
            <a:endParaRPr lang="en-US" dirty="0"/>
          </a:p>
          <a:p>
            <a:pPr fontAlgn="ctr"/>
            <a:endParaRPr lang="en-US" dirty="0"/>
          </a:p>
          <a:p>
            <a:pPr fontAlgn="ctr"/>
            <a:endParaRPr lang="en-US" dirty="0"/>
          </a:p>
          <a:p>
            <a:pPr fontAlgn="ctr"/>
            <a:r>
              <a:rPr lang="en-US" dirty="0"/>
              <a:t>Kube Proxy</a:t>
            </a:r>
          </a:p>
          <a:p>
            <a:pPr fontAlgn="ctr"/>
            <a:r>
              <a:rPr lang="en-US" dirty="0"/>
              <a:t>Kubelet </a:t>
            </a:r>
          </a:p>
          <a:p>
            <a:pPr fontAlgn="ctr"/>
            <a:r>
              <a:rPr lang="en-US" dirty="0"/>
              <a:t>Container runtime - Docker</a:t>
            </a:r>
          </a:p>
          <a:p>
            <a:pPr fontAlgn="ctr"/>
            <a:r>
              <a:rPr lang="en-US" dirty="0"/>
              <a:t>Pod</a:t>
            </a:r>
          </a:p>
        </p:txBody>
      </p:sp>
    </p:spTree>
    <p:extLst>
      <p:ext uri="{BB962C8B-B14F-4D97-AF65-F5344CB8AC3E}">
        <p14:creationId xmlns:p14="http://schemas.microsoft.com/office/powerpoint/2010/main" val="17509156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4600</TotalTime>
  <Words>4188</Words>
  <Application>Microsoft Office PowerPoint</Application>
  <PresentationFormat>On-screen Show (16:9)</PresentationFormat>
  <Paragraphs>602</Paragraphs>
  <Slides>33</Slides>
  <Notes>29</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Courier New</vt:lpstr>
      <vt:lpstr>Office Theme</vt:lpstr>
      <vt:lpstr>PowerPoint Presentation</vt:lpstr>
      <vt:lpstr>                       Kubernetes</vt:lpstr>
      <vt:lpstr>Comparison between Docker Swarm and Kubernetes</vt:lpstr>
      <vt:lpstr>                   History of Kubernetes</vt:lpstr>
      <vt:lpstr>PowerPoint Presentation</vt:lpstr>
      <vt:lpstr>VM Requirement in Kubernetes Cluster?</vt:lpstr>
      <vt:lpstr>Kubernetes Cluster Components</vt:lpstr>
      <vt:lpstr>Master Node Components / Control Plane</vt:lpstr>
      <vt:lpstr>Worker Node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What is API Server </vt:lpstr>
      <vt:lpstr>                                                 What is API Server </vt:lpstr>
      <vt:lpstr>PowerPoint Presentation</vt:lpstr>
      <vt:lpstr>                          Schedular</vt:lpstr>
      <vt:lpstr>PowerPoint Presentation</vt:lpstr>
      <vt:lpstr>                           Kube-Controller-manager</vt:lpstr>
      <vt:lpstr>                             Etcd database</vt:lpstr>
      <vt:lpstr>                        Kubelet</vt:lpstr>
      <vt:lpstr>PowerPoint Presentation</vt:lpstr>
      <vt:lpstr>PowerPoint Presentation</vt:lpstr>
      <vt:lpstr>PowerPoint Presentation</vt:lpstr>
      <vt:lpstr>PowerPoint Presentation</vt:lpstr>
      <vt:lpstr>PowerPoint Presentation</vt:lpstr>
      <vt:lpstr>                                   Kubelet</vt:lpstr>
      <vt:lpstr>Kube-Proxy</vt:lpstr>
      <vt:lpstr>PowerPoint Presentation</vt:lpstr>
      <vt:lpstr>Init Container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RANA Anish OBS/OINIS</dc:creator>
  <cp:lastModifiedBy>RANA Anish OBS/OINIS</cp:lastModifiedBy>
  <cp:revision>134</cp:revision>
  <dcterms:created xsi:type="dcterms:W3CDTF">2022-09-06T06:24:40Z</dcterms:created>
  <dcterms:modified xsi:type="dcterms:W3CDTF">2022-10-09T13:37:46Z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7222825-62ea-40f3-96b5-5375c07996e2_Enabled">
    <vt:lpwstr>true</vt:lpwstr>
  </property>
  <property fmtid="{D5CDD505-2E9C-101B-9397-08002B2CF9AE}" pid="3" name="MSIP_Label_07222825-62ea-40f3-96b5-5375c07996e2_SetDate">
    <vt:lpwstr>2022-09-06T14:15:20Z</vt:lpwstr>
  </property>
  <property fmtid="{D5CDD505-2E9C-101B-9397-08002B2CF9AE}" pid="4" name="MSIP_Label_07222825-62ea-40f3-96b5-5375c07996e2_Method">
    <vt:lpwstr>Privileged</vt:lpwstr>
  </property>
  <property fmtid="{D5CDD505-2E9C-101B-9397-08002B2CF9AE}" pid="5" name="MSIP_Label_07222825-62ea-40f3-96b5-5375c07996e2_Name">
    <vt:lpwstr>unrestricted_parent.2</vt:lpwstr>
  </property>
  <property fmtid="{D5CDD505-2E9C-101B-9397-08002B2CF9AE}" pid="6" name="MSIP_Label_07222825-62ea-40f3-96b5-5375c07996e2_SiteId">
    <vt:lpwstr>90c7a20a-f34b-40bf-bc48-b9253b6f5d20</vt:lpwstr>
  </property>
  <property fmtid="{D5CDD505-2E9C-101B-9397-08002B2CF9AE}" pid="7" name="MSIP_Label_07222825-62ea-40f3-96b5-5375c07996e2_ActionId">
    <vt:lpwstr>fd9980d6-23f2-4cd7-9108-bb50375e1cec</vt:lpwstr>
  </property>
  <property fmtid="{D5CDD505-2E9C-101B-9397-08002B2CF9AE}" pid="8" name="MSIP_Label_07222825-62ea-40f3-96b5-5375c07996e2_ContentBits">
    <vt:lpwstr>0</vt:lpwstr>
  </property>
</Properties>
</file>